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1" name="Picture 25" descr="pow2.jpg                                                       00081DBD&#10;ASSIDEE HD                     C0A4E96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2CCB2C-73E1-4B5D-896B-47A1C07FB9AC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03200" y="1828800"/>
            <a:ext cx="11785600" cy="22098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03200" y="4267200"/>
            <a:ext cx="117856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676E5-638D-4113-9E5F-F0E35BD1004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105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77672-8294-4F19-B63A-FE781BD1C3D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53848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2209800"/>
            <a:ext cx="5384800" cy="186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229100"/>
            <a:ext cx="5384800" cy="1866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2032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BD27DB7-ED7F-4A3E-A59E-611580FFFED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737-BDE2-4090-B496-A927A506147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4EABE-C1C5-4335-AC04-CD6500DF06F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8B5F8-B6BE-48BB-AE1B-4F342A543A8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6382C-7932-484B-9098-F78A1F52A12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21221-89D4-407D-AD1A-F82C3FE1A4E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59C5-D800-4832-AF1A-6A1F8D7E28A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1838-87CF-4A29-9677-8056BC5963B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0DE0-EEEA-4BAD-BB48-F2C46D816BD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0" name="Picture 28" descr="pow2.jpg                                                       00081DBD&#10;ASSIDEE HD                     C0A4E96E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1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8942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8943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A0F808B8-1AD9-4C9A-AE63-036A8E0DB004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2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8" name="Immagine 7" descr="FSE COLORE ITA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9" name="Immagine 8" descr="EU_color_orizz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919536" y="1340769"/>
            <a:ext cx="79928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PROGETTO FAR2 – FORMAZIONE ALLA RICERCA 2</a:t>
            </a:r>
          </a:p>
          <a:p>
            <a:pPr algn="ctr"/>
            <a:endParaRPr lang="it-IT" sz="2000" b="1" dirty="0"/>
          </a:p>
          <a:p>
            <a:pPr algn="ctr"/>
            <a:r>
              <a:rPr lang="it-IT" sz="3200" dirty="0"/>
              <a:t>«To </a:t>
            </a:r>
            <a:r>
              <a:rPr lang="it-IT" sz="3200" dirty="0" err="1"/>
              <a:t>thee</a:t>
            </a:r>
            <a:r>
              <a:rPr lang="it-IT" sz="3200" dirty="0"/>
              <a:t>, Aosta, </a:t>
            </a:r>
            <a:r>
              <a:rPr lang="it-IT" sz="3200" dirty="0" err="1"/>
              <a:t>could</a:t>
            </a:r>
            <a:r>
              <a:rPr lang="it-IT" sz="3200" dirty="0"/>
              <a:t> I </a:t>
            </a:r>
            <a:r>
              <a:rPr lang="it-IT" sz="3200" dirty="0" err="1"/>
              <a:t>cleave</a:t>
            </a:r>
            <a:r>
              <a:rPr lang="it-IT" sz="3200" dirty="0"/>
              <a:t>»:</a:t>
            </a:r>
          </a:p>
          <a:p>
            <a:pPr algn="ctr"/>
            <a:r>
              <a:rPr lang="it-IT" sz="3200" dirty="0"/>
              <a:t>itinerari nell’immaginario culturale </a:t>
            </a:r>
          </a:p>
          <a:p>
            <a:pPr algn="ctr"/>
            <a:r>
              <a:rPr lang="it-IT" sz="3200" dirty="0"/>
              <a:t>delle relazioni </a:t>
            </a:r>
            <a:r>
              <a:rPr lang="it-IT" sz="3200" dirty="0" err="1"/>
              <a:t>anglovaldostane</a:t>
            </a:r>
            <a:endParaRPr lang="it-IT" sz="3200" b="1" dirty="0"/>
          </a:p>
          <a:p>
            <a:endParaRPr lang="it-IT" sz="2000" b="1" i="1" dirty="0"/>
          </a:p>
          <a:p>
            <a:pPr algn="ctr"/>
            <a:r>
              <a:rPr lang="it-IT" sz="2000" b="1" i="1" dirty="0"/>
              <a:t> </a:t>
            </a:r>
            <a:r>
              <a:rPr lang="it-IT" sz="2000" b="1" dirty="0"/>
              <a:t>EMANUEL STELZER</a:t>
            </a:r>
            <a:r>
              <a:rPr lang="it-IT" sz="2000" b="1" i="1" dirty="0"/>
              <a:t> </a:t>
            </a:r>
          </a:p>
          <a:p>
            <a:pPr algn="ctr"/>
            <a:r>
              <a:rPr lang="it-IT" sz="2400" b="1" i="1" dirty="0"/>
              <a:t>Coordinatore: Prof. Carlo M. </a:t>
            </a:r>
            <a:r>
              <a:rPr lang="it-IT" sz="2400" b="1" i="1" dirty="0" err="1"/>
              <a:t>Bajetta</a:t>
            </a:r>
            <a:endParaRPr lang="it-IT" sz="2800" b="1" i="1" dirty="0"/>
          </a:p>
          <a:p>
            <a:endParaRPr lang="it-IT" sz="3200" b="1" i="1" dirty="0"/>
          </a:p>
          <a:p>
            <a:pPr algn="ctr"/>
            <a:r>
              <a:rPr lang="it-IT" sz="2400" b="1" dirty="0"/>
              <a:t>Giovedì 24 maggio 2018</a:t>
            </a:r>
            <a:endParaRPr lang="it-IT" sz="4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224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5600"/>
            <a:ext cx="11785600" cy="2209800"/>
          </a:xfrm>
        </p:spPr>
        <p:txBody>
          <a:bodyPr/>
          <a:lstStyle/>
          <a:p>
            <a:r>
              <a:rPr lang="it-IT" dirty="0"/>
              <a:t>Castello d’Issogne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A3529C-E1AD-4C25-8FFB-DD975DDD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48" y="2079185"/>
            <a:ext cx="4898887" cy="1752600"/>
          </a:xfrm>
        </p:spPr>
        <p:txBody>
          <a:bodyPr/>
          <a:lstStyle/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Il fantasma della Contessa di Challant (da </a:t>
            </a:r>
            <a:r>
              <a:rPr lang="it-IT" dirty="0" err="1"/>
              <a:t>Bandello</a:t>
            </a:r>
            <a:r>
              <a:rPr lang="it-IT" dirty="0"/>
              <a:t> a John </a:t>
            </a:r>
            <a:r>
              <a:rPr lang="it-IT" dirty="0" err="1"/>
              <a:t>Marston</a:t>
            </a:r>
            <a:r>
              <a:rPr lang="it-IT" dirty="0"/>
              <a:t>)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Poesia «</a:t>
            </a:r>
            <a:r>
              <a:rPr lang="it-IT" dirty="0" err="1"/>
              <a:t>Miracle</a:t>
            </a:r>
            <a:r>
              <a:rPr lang="it-IT" dirty="0"/>
              <a:t>» di </a:t>
            </a:r>
            <a:r>
              <a:rPr lang="it-IT" dirty="0" err="1"/>
              <a:t>Joanna</a:t>
            </a:r>
            <a:r>
              <a:rPr lang="it-IT" dirty="0"/>
              <a:t> Margaret Paul sulla fontana del melograno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0E8C2CE-8FDD-4337-AD23-686D2633F7FD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1C413ACE-8056-4528-B237-6A8077F892F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912A82AA-AC52-4822-BB4C-82883CFDFC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B1A3A7-93D8-49EB-AA5F-1C7A53D35799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16/06AG100000FOR, CUP B66G17000130003)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ECE2C55-902E-4E3D-AB91-C8D824284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09" y="265037"/>
            <a:ext cx="6236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0"/>
            <a:ext cx="11785600" cy="2209800"/>
          </a:xfrm>
        </p:spPr>
        <p:txBody>
          <a:bodyPr/>
          <a:lstStyle/>
          <a:p>
            <a:r>
              <a:rPr lang="it-IT" dirty="0"/>
              <a:t>La Casa dell’inglese a </a:t>
            </a:r>
            <a:r>
              <a:rPr lang="it-IT" dirty="0" err="1"/>
              <a:t>Praz-Oursie</a:t>
            </a: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83BB86D-42DF-47AE-9579-06860316E2BF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F1680D76-45EA-472C-8AEC-4A6533C0E1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47D975E2-4385-4D82-847A-1D7DF7DEA4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pic>
        <p:nvPicPr>
          <p:cNvPr id="8" name="Picture 11" descr="https://www.12vda.it/sites/default/files/images/stories/foto_news_2011_1/carnavals_2010_champdepraz.jpg">
            <a:extLst>
              <a:ext uri="{FF2B5EF4-FFF2-40B4-BE49-F238E27FC236}">
                <a16:creationId xmlns:a16="http://schemas.microsoft.com/office/drawing/2014/main" id="{14483490-EA9C-4831-A7F2-B96BA7CD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7" y="2291451"/>
            <a:ext cx="4564546" cy="45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D7C2323-D72D-4587-9BF5-8CDBC6A86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" y="2225744"/>
            <a:ext cx="6191338" cy="46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EA3F8A12-2487-4C34-BC66-563FD2264EDF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AEFF4B9A-B49A-4707-8027-D22E2C77629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B3FD2850-D255-44F3-AD7F-1AE510568A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48E523-3B9E-4BF7-9D83-BCB63DFF8651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8A0C1CA-E29A-45D1-9D49-B8C9281A711C}"/>
              </a:ext>
            </a:extLst>
          </p:cNvPr>
          <p:cNvSpPr txBox="1">
            <a:spLocks/>
          </p:cNvSpPr>
          <p:nvPr/>
        </p:nvSpPr>
        <p:spPr bwMode="auto">
          <a:xfrm>
            <a:off x="4996070" y="172274"/>
            <a:ext cx="6992730" cy="153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9pPr>
          </a:lstStyle>
          <a:p>
            <a:r>
              <a:rPr lang="it-IT" sz="2000" b="1" kern="0" dirty="0"/>
              <a:t>Percorso degli artisti e degli scrittori angloamericani – Est (B)</a:t>
            </a:r>
            <a:br>
              <a:rPr lang="it-IT" sz="2000" kern="0" dirty="0"/>
            </a:br>
            <a:br>
              <a:rPr lang="it-IT" sz="1200" kern="0" dirty="0"/>
            </a:br>
            <a:r>
              <a:rPr lang="it-IT" sz="1600" kern="0" dirty="0"/>
              <a:t>1 giornata. 86 km solo andata</a:t>
            </a:r>
            <a:endParaRPr lang="it-IT" sz="1800" kern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7D083A-2A6D-42E4-A4B3-0BAF2D2C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7254"/>
            <a:ext cx="98869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9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4" y="106016"/>
            <a:ext cx="11785600" cy="2209800"/>
          </a:xfrm>
        </p:spPr>
        <p:txBody>
          <a:bodyPr/>
          <a:lstStyle/>
          <a:p>
            <a:r>
              <a:rPr lang="it-IT" dirty="0"/>
              <a:t>Gressoney-Saint-Jean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A3529C-E1AD-4C25-8FFB-DD975DDD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105" y="1007163"/>
            <a:ext cx="5428972" cy="1752600"/>
          </a:xfrm>
        </p:spPr>
        <p:txBody>
          <a:bodyPr/>
          <a:lstStyle/>
          <a:p>
            <a:r>
              <a:rPr lang="it-IT" dirty="0"/>
              <a:t>Sulle tracce della pensione di </a:t>
            </a:r>
            <a:r>
              <a:rPr lang="it-IT" dirty="0" err="1"/>
              <a:t>Delapierre</a:t>
            </a:r>
            <a:r>
              <a:rPr lang="it-IT" dirty="0"/>
              <a:t>, il Walser amico degli inglesi: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Robert Browning &amp; </a:t>
            </a:r>
            <a:r>
              <a:rPr lang="it-IT" dirty="0" err="1"/>
              <a:t>Sarianna</a:t>
            </a:r>
            <a:r>
              <a:rPr lang="it-IT" dirty="0"/>
              <a:t> Browning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Lady Cole, Reverendo King, Frederic </a:t>
            </a:r>
            <a:r>
              <a:rPr lang="it-IT" dirty="0" err="1"/>
              <a:t>Leighton</a:t>
            </a:r>
            <a:r>
              <a:rPr lang="it-IT" dirty="0"/>
              <a:t>, (</a:t>
            </a:r>
            <a:r>
              <a:rPr lang="it-IT" dirty="0" err="1"/>
              <a:t>Tolstoy</a:t>
            </a:r>
            <a:r>
              <a:rPr lang="it-IT" dirty="0"/>
              <a:t>), …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4EA09C2-2E5D-4BB3-BF3A-339CBD55C598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D0570780-D0B0-4E53-9EAC-60E4F83892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00F05BB8-0405-47A1-84CA-9A7A0F2D9C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BFE4C3-BBEE-48A4-80CF-15F0E87A1718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58BA80-8CEE-4755-BEC5-459EED21B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0" y="2532289"/>
            <a:ext cx="6787684" cy="43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451652"/>
            <a:ext cx="5420139" cy="2209800"/>
          </a:xfrm>
        </p:spPr>
        <p:txBody>
          <a:bodyPr/>
          <a:lstStyle/>
          <a:p>
            <a:pPr algn="ctr"/>
            <a:r>
              <a:rPr lang="it-IT" sz="4400" dirty="0"/>
              <a:t>Grazie della vostra attenzione!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87694B6-7771-4CC1-9AFC-0EAC7B6142B1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236E3280-BD29-4985-BE82-D0E58C7335D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6404B7B3-2EDE-4E95-9025-4B92CD6D1C7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8720B0-B7E8-4A19-8654-8158F1263F33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E41191F-D3CB-4ED8-AAC0-610F84332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14" y="1973817"/>
            <a:ext cx="7097386" cy="49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5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046" y="251788"/>
            <a:ext cx="8256102" cy="942486"/>
          </a:xfrm>
        </p:spPr>
        <p:txBody>
          <a:bodyPr/>
          <a:lstStyle/>
          <a:p>
            <a:br>
              <a:rPr lang="it-IT" sz="2400" b="1" dirty="0"/>
            </a:br>
            <a:r>
              <a:rPr lang="it-IT" sz="2400" b="1" dirty="0"/>
              <a:t>Percorso degli artisti e degli scrittori angloamericani – Ovest</a:t>
            </a:r>
            <a:br>
              <a:rPr lang="it-IT" sz="2400" dirty="0"/>
            </a:br>
            <a:br>
              <a:rPr lang="it-IT" sz="1400" dirty="0"/>
            </a:br>
            <a:r>
              <a:rPr lang="it-IT" sz="1400" dirty="0"/>
              <a:t>1 giornata. 35 km solo andata</a:t>
            </a:r>
            <a:br>
              <a:rPr lang="it-IT" sz="2400" dirty="0"/>
            </a:br>
            <a:endParaRPr lang="it-IT" sz="24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9109621-8BDD-4DA0-82D4-75E457DCCF31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C0C8164F-B1C8-4F73-8D52-5B32D381FE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2E4BDAB9-A67F-431C-BC81-0370A739B9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37621D6-83AD-4330-ADB3-F5CE82BD9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0" y="1345367"/>
            <a:ext cx="9234816" cy="56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662604"/>
            <a:ext cx="6409635" cy="2209800"/>
          </a:xfrm>
        </p:spPr>
        <p:txBody>
          <a:bodyPr/>
          <a:lstStyle/>
          <a:p>
            <a:r>
              <a:rPr lang="it-IT" sz="3200" dirty="0"/>
              <a:t>Il Castello di Saint Pierre e </a:t>
            </a:r>
            <a:r>
              <a:rPr lang="it-IT" sz="3200" dirty="0" err="1"/>
              <a:t>Châtel</a:t>
            </a:r>
            <a:r>
              <a:rPr lang="it-IT" sz="3200" dirty="0"/>
              <a:t> Argent</a:t>
            </a:r>
            <a:br>
              <a:rPr lang="it-IT" sz="3200" dirty="0"/>
            </a:br>
            <a:r>
              <a:rPr lang="it-IT" sz="3200" dirty="0">
                <a:latin typeface="Trebuchet MS (Corpo)"/>
              </a:rPr>
              <a:t>Turner, Ruskin, Brett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CC46EAA-AE8E-4E4B-8CDD-714B6F4E762B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943AD9C9-E8E5-4423-8E4F-9D35A33BE1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3A5206BD-7F23-4439-9B6A-8015664BBB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6EE0E35-A513-4FD3-8EB5-6F27911A8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223"/>
            <a:ext cx="5154661" cy="368477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DDF01A3-3AB7-4212-9799-EA959E010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95" y="0"/>
            <a:ext cx="5311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DA3529C-E1AD-4C25-8FFB-DD975DDD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1099930"/>
            <a:ext cx="11785600" cy="4919870"/>
          </a:xfrm>
        </p:spPr>
        <p:txBody>
          <a:bodyPr/>
          <a:lstStyle/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John Brett &amp; Christina Rossetti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Master James of Saint John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L’</a:t>
            </a:r>
            <a:r>
              <a:rPr lang="it-IT" dirty="0" err="1"/>
              <a:t>Enfer</a:t>
            </a:r>
            <a:r>
              <a:rPr lang="it-IT" dirty="0"/>
              <a:t> d’</a:t>
            </a:r>
            <a:r>
              <a:rPr lang="it-IT" dirty="0" err="1"/>
              <a:t>Arvais</a:t>
            </a:r>
            <a:endParaRPr lang="it-IT" dirty="0"/>
          </a:p>
          <a:p>
            <a:pPr marL="457200" indent="-457200">
              <a:buFontTx/>
              <a:buChar char="-"/>
            </a:pP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E671E6D-24D3-4C6A-9057-B18C2BD616DE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7FEBA80D-3012-4E36-AEB9-79A2EB9EF24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08581937-F293-4843-9330-1417381A76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C5E441-6C88-41A2-A544-2B588C33FEB1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578197-3D88-46C9-8104-D80E03536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50" y="0"/>
            <a:ext cx="4649650" cy="32177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721BE0-3EC4-45B6-B40A-C601092AECAF}"/>
              </a:ext>
            </a:extLst>
          </p:cNvPr>
          <p:cNvSpPr txBox="1"/>
          <p:nvPr/>
        </p:nvSpPr>
        <p:spPr>
          <a:xfrm>
            <a:off x="7832033" y="3228562"/>
            <a:ext cx="40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Edoardo I e l’architetto sabaudo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B5C3B98-1A13-4E6E-825E-961EC907B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5440" y="2851484"/>
            <a:ext cx="7588988" cy="52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5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304803"/>
            <a:ext cx="11785600" cy="2209800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Pierre </a:t>
            </a:r>
            <a:r>
              <a:rPr lang="it-IT" dirty="0" err="1"/>
              <a:t>Taillée</a:t>
            </a:r>
            <a:br>
              <a:rPr lang="it-IT" dirty="0"/>
            </a:br>
            <a:r>
              <a:rPr lang="it-IT" sz="3200" dirty="0">
                <a:latin typeface="Trebuchet MS (Corpo)"/>
              </a:rPr>
              <a:t>William Turner</a:t>
            </a:r>
            <a:endParaRPr lang="it-IT" dirty="0">
              <a:latin typeface="Trebuchet MS (Corpo)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FE871AA-B763-4AC6-BC66-496A34F9C2BF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07BFAF8F-5826-450B-A93E-3687FB2C75C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1F5F6D1A-7AAC-49B6-A8EF-0A6D4CD69A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2463D2-DB35-46B2-8D1B-2CB4D3D59ED9}"/>
              </a:ext>
            </a:extLst>
          </p:cNvPr>
          <p:cNvSpPr txBox="1"/>
          <p:nvPr/>
        </p:nvSpPr>
        <p:spPr>
          <a:xfrm>
            <a:off x="0" y="6281594"/>
            <a:ext cx="739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16/06AG100000FOR, CUP B66G17000130003)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43C0CB-D5F4-4FAD-B04C-27C85CF56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97" y="-2004"/>
            <a:ext cx="6491299" cy="464026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B58FAE7-F16B-4BEC-92FB-A92D15642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6767"/>
            <a:ext cx="5446643" cy="40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172282"/>
            <a:ext cx="11785600" cy="2209800"/>
          </a:xfrm>
        </p:spPr>
        <p:txBody>
          <a:bodyPr/>
          <a:lstStyle/>
          <a:p>
            <a:r>
              <a:rPr lang="it-IT" dirty="0"/>
              <a:t>Courmayeur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A3529C-E1AD-4C25-8FFB-DD975DDD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1590260"/>
            <a:ext cx="11785600" cy="4495800"/>
          </a:xfrm>
        </p:spPr>
        <p:txBody>
          <a:bodyPr/>
          <a:lstStyle/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Turner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Beckett nel 1981 all’Hotel Moderno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L’elegia di Bernard Spencer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Villa Cameron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it-IT" dirty="0"/>
              <a:t>Villa Mackenzie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353B7D1-A04E-41E1-8EB4-D5692D7135F3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C0B09A99-5BEC-4BA8-A15F-32652A43B64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FF525179-9F2E-4AF1-8362-78F2904DA9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4F8BFC-70F7-45E1-863A-F1BAB6C3506B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B1F3E77-D8E0-40AA-B918-281D5A143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06" y="-29819"/>
            <a:ext cx="4902793" cy="345882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797ACE2-1882-4D79-96E9-4BBC65FE4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90" y="3525086"/>
            <a:ext cx="4960869" cy="33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504" y="272424"/>
            <a:ext cx="11785600" cy="2209800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Val </a:t>
            </a:r>
            <a:r>
              <a:rPr lang="it-IT" dirty="0" err="1"/>
              <a:t>Veny</a:t>
            </a:r>
            <a:br>
              <a:rPr lang="it-IT" dirty="0"/>
            </a:br>
            <a:r>
              <a:rPr lang="it-IT" sz="3200" dirty="0">
                <a:latin typeface="Trebuchet MS (Corpo)"/>
              </a:rPr>
              <a:t>John Singer </a:t>
            </a:r>
            <a:r>
              <a:rPr lang="it-IT" sz="3200" dirty="0" err="1">
                <a:latin typeface="Trebuchet MS (Corpo)"/>
              </a:rPr>
              <a:t>Sargent</a:t>
            </a:r>
            <a:r>
              <a:rPr lang="it-IT" sz="3200" dirty="0">
                <a:latin typeface="Trebuchet MS (Corpo)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6B2EF6-78CF-4DB2-A2AB-6CBD7BF684D2}"/>
              </a:ext>
            </a:extLst>
          </p:cNvPr>
          <p:cNvSpPr txBox="1"/>
          <p:nvPr/>
        </p:nvSpPr>
        <p:spPr>
          <a:xfrm>
            <a:off x="0" y="6273226"/>
            <a:ext cx="739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16/06AG100000FOR, CUP B66G17000130003)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AE8100-2527-488B-B445-5D9A87B0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77935"/>
            <a:ext cx="5724939" cy="448006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7FB4B5B-1943-4894-9127-5C7CB80C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19178"/>
            <a:ext cx="4505739" cy="68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070" y="172274"/>
            <a:ext cx="6992730" cy="1537256"/>
          </a:xfrm>
        </p:spPr>
        <p:txBody>
          <a:bodyPr/>
          <a:lstStyle/>
          <a:p>
            <a:r>
              <a:rPr lang="it-IT" sz="2000" b="1" dirty="0"/>
              <a:t>Percorso degli artisti e degli scrittori angloamericani – Est (A)</a:t>
            </a:r>
            <a:br>
              <a:rPr lang="it-IT" sz="2000" dirty="0"/>
            </a:br>
            <a:br>
              <a:rPr lang="it-IT" sz="1200" dirty="0"/>
            </a:br>
            <a:r>
              <a:rPr lang="it-IT" sz="1600" dirty="0"/>
              <a:t>1 giornata. 47 km solo andata</a:t>
            </a:r>
            <a:endParaRPr lang="it-IT" sz="18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D3DF5F5-6F12-4D98-8E87-DFB5AF74DEFA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5FD265EC-02EC-4982-B368-A7C4343D9DB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54A1520F-1754-4E2E-B0E4-69B05979E2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115E5A-DAF2-4865-BF9D-706055136F11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CB3644-2C11-497C-8A77-436C0292B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9530"/>
            <a:ext cx="9906532" cy="56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57F3-EA27-4324-8866-D935FE280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8200"/>
            <a:ext cx="11785600" cy="2209800"/>
          </a:xfrm>
        </p:spPr>
        <p:txBody>
          <a:bodyPr/>
          <a:lstStyle/>
          <a:p>
            <a:r>
              <a:rPr lang="it-IT" dirty="0"/>
              <a:t>Castello di Fénis</a:t>
            </a:r>
            <a:br>
              <a:rPr lang="it-IT" dirty="0"/>
            </a:br>
            <a:r>
              <a:rPr lang="it-IT" sz="3200" dirty="0">
                <a:latin typeface="Trebuchet MS (Corpo)"/>
              </a:rPr>
              <a:t>Samuel Butler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DA96697-E1B8-4266-8C59-740F3DAA89AA}"/>
              </a:ext>
            </a:extLst>
          </p:cNvPr>
          <p:cNvGrpSpPr/>
          <p:nvPr/>
        </p:nvGrpSpPr>
        <p:grpSpPr>
          <a:xfrm>
            <a:off x="7392144" y="6291968"/>
            <a:ext cx="2376264" cy="566032"/>
            <a:chOff x="899592" y="2924944"/>
            <a:chExt cx="3744416" cy="926072"/>
          </a:xfrm>
        </p:grpSpPr>
        <p:pic>
          <p:nvPicPr>
            <p:cNvPr id="5" name="Immagine 4" descr="FSE COLORE ITA.jpg">
              <a:extLst>
                <a:ext uri="{FF2B5EF4-FFF2-40B4-BE49-F238E27FC236}">
                  <a16:creationId xmlns:a16="http://schemas.microsoft.com/office/drawing/2014/main" id="{B1E84592-17CD-42CF-9B8B-88A92C40978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844" y="2924944"/>
              <a:ext cx="1266164" cy="922794"/>
            </a:xfrm>
            <a:prstGeom prst="rect">
              <a:avLst/>
            </a:prstGeom>
          </p:spPr>
        </p:pic>
        <p:pic>
          <p:nvPicPr>
            <p:cNvPr id="6" name="Immagine 5" descr="EU_color_orizz.jpg">
              <a:extLst>
                <a:ext uri="{FF2B5EF4-FFF2-40B4-BE49-F238E27FC236}">
                  <a16:creationId xmlns:a16="http://schemas.microsoft.com/office/drawing/2014/main" id="{FFC08C6C-9BED-43DA-93AB-C34BFD2E8C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2924944"/>
              <a:ext cx="2497379" cy="926072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F5DEEE-CD25-4D19-B14C-50FFFF88AD33}"/>
              </a:ext>
            </a:extLst>
          </p:cNvPr>
          <p:cNvSpPr txBox="1"/>
          <p:nvPr/>
        </p:nvSpPr>
        <p:spPr>
          <a:xfrm>
            <a:off x="0" y="6273226"/>
            <a:ext cx="73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Piano Giovani della Regione Autonoma Valle d’Aosta (Codice progetto: 16/06AG100000FOR, CUP B66G17000130003)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B83F5F6-8A0A-467F-A9EB-793171480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17" y="11248"/>
            <a:ext cx="4211955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F38A38F-9DF3-4A31-874C-36F67DD99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46" y="2544416"/>
            <a:ext cx="3195744" cy="43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2367"/>
      </p:ext>
    </p:extLst>
  </p:cSld>
  <p:clrMapOvr>
    <a:masterClrMapping/>
  </p:clrMapOvr>
</p:sld>
</file>

<file path=ppt/theme/theme1.xml><?xml version="1.0" encoding="utf-8"?>
<a:theme xmlns:a="http://schemas.openxmlformats.org/drawingml/2006/main" name="univdaBlue">
  <a:themeElements>
    <a:clrScheme name="Tema di Office 14">
      <a:dk1>
        <a:srgbClr val="000000"/>
      </a:dk1>
      <a:lt1>
        <a:srgbClr val="FFFFFF"/>
      </a:lt1>
      <a:dk2>
        <a:srgbClr val="183252"/>
      </a:dk2>
      <a:lt2>
        <a:srgbClr val="FFFFFF"/>
      </a:lt2>
      <a:accent1>
        <a:srgbClr val="304764"/>
      </a:accent1>
      <a:accent2>
        <a:srgbClr val="304764"/>
      </a:accent2>
      <a:accent3>
        <a:srgbClr val="ABADB3"/>
      </a:accent3>
      <a:accent4>
        <a:srgbClr val="DADADA"/>
      </a:accent4>
      <a:accent5>
        <a:srgbClr val="ADB1B8"/>
      </a:accent5>
      <a:accent6>
        <a:srgbClr val="2A3F5A"/>
      </a:accent6>
      <a:hlink>
        <a:srgbClr val="E6E6E6"/>
      </a:hlink>
      <a:folHlink>
        <a:srgbClr val="B2B2B2"/>
      </a:folHlink>
    </a:clrScheme>
    <a:fontScheme name="Tema di Office">
      <a:majorFont>
        <a:latin typeface="Arial Black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a di Office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13">
        <a:dk1>
          <a:srgbClr val="808080"/>
        </a:dk1>
        <a:lt1>
          <a:srgbClr val="FFFFFF"/>
        </a:lt1>
        <a:dk2>
          <a:srgbClr val="183351"/>
        </a:dk2>
        <a:lt2>
          <a:srgbClr val="FFFFFF"/>
        </a:lt2>
        <a:accent1>
          <a:srgbClr val="000080"/>
        </a:accent1>
        <a:accent2>
          <a:srgbClr val="9999CC"/>
        </a:accent2>
        <a:accent3>
          <a:srgbClr val="ABADB3"/>
        </a:accent3>
        <a:accent4>
          <a:srgbClr val="DADADA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4">
        <a:dk1>
          <a:srgbClr val="000000"/>
        </a:dk1>
        <a:lt1>
          <a:srgbClr val="FFFFFF"/>
        </a:lt1>
        <a:dk2>
          <a:srgbClr val="183252"/>
        </a:dk2>
        <a:lt2>
          <a:srgbClr val="FFFFFF"/>
        </a:lt2>
        <a:accent1>
          <a:srgbClr val="304764"/>
        </a:accent1>
        <a:accent2>
          <a:srgbClr val="304764"/>
        </a:accent2>
        <a:accent3>
          <a:srgbClr val="ABADB3"/>
        </a:accent3>
        <a:accent4>
          <a:srgbClr val="DADADA"/>
        </a:accent4>
        <a:accent5>
          <a:srgbClr val="ADB1B8"/>
        </a:accent5>
        <a:accent6>
          <a:srgbClr val="2A3F5A"/>
        </a:accent6>
        <a:hlink>
          <a:srgbClr val="E6E6E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326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Courier New</vt:lpstr>
      <vt:lpstr>Trebuchet MS</vt:lpstr>
      <vt:lpstr>Trebuchet MS (Corpo)</vt:lpstr>
      <vt:lpstr>Wingdings</vt:lpstr>
      <vt:lpstr>univdaBlue</vt:lpstr>
      <vt:lpstr>Presentazione standard di PowerPoint</vt:lpstr>
      <vt:lpstr> Percorso degli artisti e degli scrittori angloamericani – Ovest  1 giornata. 35 km solo andata </vt:lpstr>
      <vt:lpstr>Il Castello di Saint Pierre e Châtel Argent Turner, Ruskin, Brett</vt:lpstr>
      <vt:lpstr>Presentazione standard di PowerPoint</vt:lpstr>
      <vt:lpstr> Pierre Taillée William Turner</vt:lpstr>
      <vt:lpstr>Courmayeur</vt:lpstr>
      <vt:lpstr> Val Veny John Singer Sargent </vt:lpstr>
      <vt:lpstr>Percorso degli artisti e degli scrittori angloamericani – Est (A)  1 giornata. 47 km solo andata</vt:lpstr>
      <vt:lpstr>Castello di Fénis Samuel Butler </vt:lpstr>
      <vt:lpstr>Castello d’Issogne</vt:lpstr>
      <vt:lpstr>La Casa dell’inglese a Praz-Oursie</vt:lpstr>
      <vt:lpstr>Presentazione standard di PowerPoint</vt:lpstr>
      <vt:lpstr>Gressoney-Saint-Jean</vt:lpstr>
      <vt:lpstr>Grazie della vostra 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 STELZER</dc:creator>
  <cp:lastModifiedBy>Emanuel Stelzer</cp:lastModifiedBy>
  <cp:revision>19</cp:revision>
  <dcterms:created xsi:type="dcterms:W3CDTF">2018-04-30T13:07:58Z</dcterms:created>
  <dcterms:modified xsi:type="dcterms:W3CDTF">2018-07-24T09:10:41Z</dcterms:modified>
</cp:coreProperties>
</file>