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0" r:id="rId4"/>
    <p:sldId id="276" r:id="rId5"/>
    <p:sldId id="261" r:id="rId6"/>
    <p:sldId id="292" r:id="rId7"/>
    <p:sldId id="277" r:id="rId8"/>
    <p:sldId id="262" r:id="rId9"/>
    <p:sldId id="263" r:id="rId10"/>
    <p:sldId id="264" r:id="rId11"/>
    <p:sldId id="278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990099"/>
    <a:srgbClr val="CC0099"/>
    <a:srgbClr val="00FFFF"/>
    <a:srgbClr val="0066FF"/>
    <a:srgbClr val="9966FF"/>
    <a:srgbClr val="FF66FF"/>
    <a:srgbClr val="FFFF99"/>
    <a:srgbClr val="FFFFCC"/>
    <a:srgbClr val="66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1" autoAdjust="0"/>
    <p:restoredTop sz="94660"/>
  </p:normalViewPr>
  <p:slideViewPr>
    <p:cSldViewPr>
      <p:cViewPr>
        <p:scale>
          <a:sx n="60" d="100"/>
          <a:sy n="60" d="100"/>
        </p:scale>
        <p:origin x="-178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Aosta\ricerca%202%20unipark\CORRELAZIONI%20CON%20SCALA%20DROP%20OUT%20SENZA%20ITEM%2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9.1865509559706848E-2"/>
          <c:y val="0.10185185185185186"/>
          <c:w val="0.78291843939320682"/>
          <c:h val="0.50132222150755157"/>
        </c:manualLayout>
      </c:layout>
      <c:barChart>
        <c:barDir val="col"/>
        <c:grouping val="clustered"/>
        <c:ser>
          <c:idx val="0"/>
          <c:order val="0"/>
          <c:tx>
            <c:strRef>
              <c:f>'DIFF AOSTA VS TUTTI SODDISFAZIO'!$M$24</c:f>
              <c:strCache>
                <c:ptCount val="1"/>
                <c:pt idx="0">
                  <c:v>UNIVDA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</c:spPr>
          <c:cat>
            <c:strRef>
              <c:f>'DIFF AOSTA VS TUTTI SODDISFAZIO'!$L$25:$L$28</c:f>
              <c:strCache>
                <c:ptCount val="4"/>
                <c:pt idx="0">
                  <c:v>benessere generale</c:v>
                </c:pt>
                <c:pt idx="1">
                  <c:v>soddisfazione per servizi per studenti universitari</c:v>
                </c:pt>
                <c:pt idx="2">
                  <c:v>soddisfazione per rapporto con docenti</c:v>
                </c:pt>
                <c:pt idx="3">
                  <c:v>soddisfazione per esperienza universitaria complessiva</c:v>
                </c:pt>
              </c:strCache>
            </c:strRef>
          </c:cat>
          <c:val>
            <c:numRef>
              <c:f>'DIFF AOSTA VS TUTTI SODDISFAZIO'!$M$25:$M$28</c:f>
              <c:numCache>
                <c:formatCode>General</c:formatCode>
                <c:ptCount val="4"/>
                <c:pt idx="0">
                  <c:v>1.84</c:v>
                </c:pt>
                <c:pt idx="1">
                  <c:v>6.72</c:v>
                </c:pt>
                <c:pt idx="2">
                  <c:v>7.1</c:v>
                </c:pt>
                <c:pt idx="3">
                  <c:v>7.78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C5-4DD7-BA65-10B5B9093A6F}"/>
            </c:ext>
          </c:extLst>
        </c:ser>
        <c:ser>
          <c:idx val="1"/>
          <c:order val="1"/>
          <c:tx>
            <c:strRef>
              <c:f>'DIFF AOSTA VS TUTTI SODDISFAZIO'!$N$24</c:f>
              <c:strCache>
                <c:ptCount val="1"/>
                <c:pt idx="0">
                  <c:v>ALTRI ATENEI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cat>
            <c:strRef>
              <c:f>'DIFF AOSTA VS TUTTI SODDISFAZIO'!$L$25:$L$28</c:f>
              <c:strCache>
                <c:ptCount val="4"/>
                <c:pt idx="0">
                  <c:v>benessere generale</c:v>
                </c:pt>
                <c:pt idx="1">
                  <c:v>soddisfazione per servizi per studenti universitari</c:v>
                </c:pt>
                <c:pt idx="2">
                  <c:v>soddisfazione per rapporto con docenti</c:v>
                </c:pt>
                <c:pt idx="3">
                  <c:v>soddisfazione per esperienza universitaria complessiva</c:v>
                </c:pt>
              </c:strCache>
            </c:strRef>
          </c:cat>
          <c:val>
            <c:numRef>
              <c:f>'DIFF AOSTA VS TUTTI SODDISFAZIO'!$N$25:$N$28</c:f>
              <c:numCache>
                <c:formatCode>General</c:formatCode>
                <c:ptCount val="4"/>
                <c:pt idx="0">
                  <c:v>1.7500000000000004</c:v>
                </c:pt>
                <c:pt idx="1">
                  <c:v>5.14</c:v>
                </c:pt>
                <c:pt idx="2">
                  <c:v>6.57</c:v>
                </c:pt>
                <c:pt idx="3">
                  <c:v>7.67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C5-4DD7-BA65-10B5B9093A6F}"/>
            </c:ext>
          </c:extLst>
        </c:ser>
        <c:axId val="105194240"/>
        <c:axId val="105195776"/>
      </c:barChart>
      <c:catAx>
        <c:axId val="10519424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300" b="1"/>
            </a:pPr>
            <a:endParaRPr lang="it-IT"/>
          </a:p>
        </c:txPr>
        <c:crossAx val="105195776"/>
        <c:crosses val="autoZero"/>
        <c:auto val="1"/>
        <c:lblAlgn val="ctr"/>
        <c:lblOffset val="100"/>
      </c:catAx>
      <c:valAx>
        <c:axId val="105195776"/>
        <c:scaling>
          <c:orientation val="minMax"/>
          <c:max val="8"/>
          <c:min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05194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361200160661058"/>
          <c:y val="0.20778154279154171"/>
          <c:w val="0.10638799839338899"/>
          <c:h val="0.47552123838092081"/>
        </c:manualLayout>
      </c:layout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</c:chart>
  <c:txPr>
    <a:bodyPr/>
    <a:lstStyle/>
    <a:p>
      <a:pPr>
        <a:defRPr sz="1400"/>
      </a:pPr>
      <a:endParaRPr lang="it-IT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"/>
  <c:chart>
    <c:title>
      <c:tx>
        <c:rich>
          <a:bodyPr/>
          <a:lstStyle/>
          <a:p>
            <a:pPr>
              <a:defRPr/>
            </a:pPr>
            <a:r>
              <a:rPr lang="it-IT" dirty="0"/>
              <a:t>Genere </a:t>
            </a:r>
          </a:p>
        </c:rich>
      </c:tx>
      <c:layout>
        <c:manualLayout>
          <c:xMode val="edge"/>
          <c:yMode val="edge"/>
          <c:x val="0.19527983194789328"/>
          <c:y val="1.3025680518100311E-3"/>
        </c:manualLayout>
      </c:layout>
    </c:title>
    <c:plotArea>
      <c:layout>
        <c:manualLayout>
          <c:layoutTarget val="inner"/>
          <c:xMode val="edge"/>
          <c:yMode val="edge"/>
          <c:x val="0.10794378827646554"/>
          <c:y val="0.34516987459900883"/>
          <c:w val="0.33411242344706976"/>
          <c:h val="0.55685403907844933"/>
        </c:manualLayout>
      </c:layout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0CC-4596-8A84-455D0B095BCA}"/>
              </c:ext>
            </c:extLst>
          </c:dPt>
          <c:dPt>
            <c:idx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CC-4596-8A84-455D0B095BCA}"/>
              </c:ext>
            </c:extLst>
          </c:dPt>
          <c:dLbls>
            <c:dLbl>
              <c:idx val="0"/>
              <c:layout>
                <c:manualLayout>
                  <c:x val="-7.5454766274424614E-3"/>
                  <c:y val="1.1888286762470127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CC-4596-8A84-455D0B095BCA}"/>
                </c:ext>
              </c:extLst>
            </c:dLbl>
            <c:dLbl>
              <c:idx val="1"/>
              <c:layout>
                <c:manualLayout>
                  <c:x val="-6.6292305408614915E-2"/>
                  <c:y val="-0.11380331400024438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CC-4596-8A84-455D0B095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Foglio1!$E$12:$E$13</c:f>
              <c:strCache>
                <c:ptCount val="2"/>
                <c:pt idx="0">
                  <c:v>maschi</c:v>
                </c:pt>
                <c:pt idx="1">
                  <c:v>femmine</c:v>
                </c:pt>
              </c:strCache>
            </c:strRef>
          </c:cat>
          <c:val>
            <c:numRef>
              <c:f>Foglio1!$F$12:$F$13</c:f>
              <c:numCache>
                <c:formatCode>General</c:formatCode>
                <c:ptCount val="2"/>
                <c:pt idx="0">
                  <c:v>39</c:v>
                </c:pt>
                <c:pt idx="1">
                  <c:v>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0CC-4596-8A84-455D0B095BCA}"/>
            </c:ext>
          </c:extLst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6.1742344706911624E-2"/>
          <c:y val="0.18472222222222248"/>
          <c:w val="0.50423728813559321"/>
          <c:h val="8.0990084572761731E-2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zero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/>
              <a:t>Anno di corso</a:t>
            </a:r>
          </a:p>
        </c:rich>
      </c:tx>
      <c:layout>
        <c:manualLayout>
          <c:xMode val="edge"/>
          <c:yMode val="edge"/>
          <c:x val="0.2677205762667198"/>
          <c:y val="6.466874051031371E-2"/>
        </c:manualLayout>
      </c:layout>
    </c:title>
    <c:plotArea>
      <c:layout/>
      <c:doughnutChart>
        <c:varyColors val="1"/>
        <c:ser>
          <c:idx val="0"/>
          <c:order val="0"/>
          <c:explosion val="25"/>
          <c:dPt>
            <c:idx val="0"/>
            <c:spPr>
              <a:solidFill>
                <a:srgbClr val="FFFFCC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7F1-4FB0-9848-008E7B9A5319}"/>
              </c:ext>
            </c:extLst>
          </c:dPt>
          <c:dPt>
            <c:idx val="1"/>
            <c:spPr>
              <a:solidFill>
                <a:srgbClr val="FFFF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F1-4FB0-9848-008E7B9A5319}"/>
              </c:ext>
            </c:extLst>
          </c:dPt>
          <c:dPt>
            <c:idx val="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7F1-4FB0-9848-008E7B9A5319}"/>
              </c:ext>
            </c:extLst>
          </c:dPt>
          <c:dPt>
            <c:idx val="3"/>
            <c:spPr>
              <a:solidFill>
                <a:srgbClr val="FF66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F1-4FB0-9848-008E7B9A5319}"/>
              </c:ext>
            </c:extLst>
          </c:dPt>
          <c:dPt>
            <c:idx val="4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7F1-4FB0-9848-008E7B9A5319}"/>
              </c:ext>
            </c:extLst>
          </c:dPt>
          <c:dPt>
            <c:idx val="5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F1-4FB0-9848-008E7B9A5319}"/>
              </c:ext>
            </c:extLst>
          </c:dPt>
          <c:dPt>
            <c:idx val="6"/>
            <c:spPr>
              <a:solidFill>
                <a:srgbClr val="CC00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7F1-4FB0-9848-008E7B9A5319}"/>
              </c:ext>
            </c:extLst>
          </c:dPt>
          <c:dPt>
            <c:idx val="7"/>
            <c:spPr>
              <a:solidFill>
                <a:srgbClr val="9900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F1-4FB0-9848-008E7B9A5319}"/>
              </c:ext>
            </c:extLst>
          </c:dPt>
          <c:dLbls>
            <c:dLbl>
              <c:idx val="0"/>
              <c:layout>
                <c:manualLayout>
                  <c:x val="6.7654079000040571E-2"/>
                  <c:y val="-6.3178000063485007E-2"/>
                </c:manualLayout>
              </c:layout>
              <c:showPercent val="1"/>
            </c:dLbl>
            <c:dLbl>
              <c:idx val="1"/>
              <c:layout>
                <c:manualLayout>
                  <c:x val="6.9238118163237578E-2"/>
                  <c:y val="4.961452695732229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F1-4FB0-9848-008E7B9A5319}"/>
                </c:ext>
              </c:extLst>
            </c:dLbl>
            <c:dLbl>
              <c:idx val="2"/>
              <c:layout>
                <c:manualLayout>
                  <c:x val="-4.4792201219264957E-2"/>
                  <c:y val="8.8184646150427717E-2"/>
                </c:manualLayout>
              </c:layout>
              <c:showPercent val="1"/>
            </c:dLbl>
            <c:dLbl>
              <c:idx val="3"/>
              <c:layout>
                <c:manualLayout>
                  <c:x val="-7.2787326981305467E-2"/>
                  <c:y val="-1.8896709889377385E-2"/>
                </c:manualLayout>
              </c:layout>
              <c:showPercent val="1"/>
            </c:dLbl>
            <c:dLbl>
              <c:idx val="4"/>
              <c:layout>
                <c:manualLayout>
                  <c:x val="-7.2787326981305481E-2"/>
                  <c:y val="-2.5195613185836494E-2"/>
                </c:manualLayout>
              </c:layout>
              <c:showPercent val="1"/>
            </c:dLbl>
            <c:dLbl>
              <c:idx val="5"/>
              <c:layout>
                <c:manualLayout>
                  <c:x val="-5.0021778885238503E-2"/>
                  <c:y val="-7.1646305172441152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F1-4FB0-9848-008E7B9A5319}"/>
                </c:ext>
              </c:extLst>
            </c:dLbl>
            <c:dLbl>
              <c:idx val="6"/>
              <c:layout>
                <c:manualLayout>
                  <c:x val="-1.944448853125668E-2"/>
                  <c:y val="-0.1168163854809783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F1-4FB0-9848-008E7B9A5319}"/>
                </c:ext>
              </c:extLst>
            </c:dLbl>
            <c:dLbl>
              <c:idx val="7"/>
              <c:layout>
                <c:manualLayout>
                  <c:x val="5.5555555555555558E-3"/>
                  <c:y val="-0.10943985660793591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F1-4FB0-9848-008E7B9A5319}"/>
                </c:ext>
              </c:extLst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Foglio1!$K$42:$K$49</c:f>
              <c:strCache>
                <c:ptCount val="8"/>
                <c:pt idx="0">
                  <c:v>I anno</c:v>
                </c:pt>
                <c:pt idx="1">
                  <c:v>II anno</c:v>
                </c:pt>
                <c:pt idx="2">
                  <c:v>III anno</c:v>
                </c:pt>
                <c:pt idx="3">
                  <c:v>IV anno (o I magistra)</c:v>
                </c:pt>
                <c:pt idx="4">
                  <c:v>V anno (o II magistra)</c:v>
                </c:pt>
                <c:pt idx="5">
                  <c:v>I anno fuori corso</c:v>
                </c:pt>
                <c:pt idx="6">
                  <c:v>II anno fuori corso</c:v>
                </c:pt>
                <c:pt idx="7">
                  <c:v>oltre II anno fuori corso</c:v>
                </c:pt>
              </c:strCache>
            </c:strRef>
          </c:cat>
          <c:val>
            <c:numRef>
              <c:f>Foglio1!$L$42:$L$49</c:f>
              <c:numCache>
                <c:formatCode>###0</c:formatCode>
                <c:ptCount val="8"/>
                <c:pt idx="0">
                  <c:v>59</c:v>
                </c:pt>
                <c:pt idx="1">
                  <c:v>36</c:v>
                </c:pt>
                <c:pt idx="2">
                  <c:v>64</c:v>
                </c:pt>
                <c:pt idx="3">
                  <c:v>23</c:v>
                </c:pt>
                <c:pt idx="4">
                  <c:v>23</c:v>
                </c:pt>
                <c:pt idx="5">
                  <c:v>10</c:v>
                </c:pt>
                <c:pt idx="6">
                  <c:v>3</c:v>
                </c:pt>
                <c:pt idx="7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F1-4FB0-9848-008E7B9A5319}"/>
            </c:ext>
          </c:extLst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120530535366789"/>
          <c:y val="0"/>
          <c:w val="0.40879453316556558"/>
          <c:h val="1"/>
        </c:manualLayout>
      </c:layout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zero"/>
  </c:chart>
  <c:spPr>
    <a:solidFill>
      <a:srgbClr val="66FFCC"/>
    </a:solidFill>
  </c:spPr>
  <c:txPr>
    <a:bodyPr/>
    <a:lstStyle/>
    <a:p>
      <a:pPr>
        <a:defRPr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FF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990099"/>
              </a:solidFill>
            </c:spPr>
          </c:dPt>
          <c:dPt>
            <c:idx val="5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6"/>
            <c:spPr>
              <a:solidFill>
                <a:schemeClr val="bg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2106736657917772E-2"/>
                  <c:y val="7.063283756197150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(14%)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9.2365485564304527E-3"/>
                  <c:y val="-0.1082054250916565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 (29%)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7.649825021872271E-2"/>
                  <c:y val="-3.20198797355849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7%)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-5.8125109361329759E-2"/>
                  <c:y val="-2.85085511332073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7%)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4"/>
              <c:layout>
                <c:manualLayout>
                  <c:x val="-1.2415901137357833E-2"/>
                  <c:y val="-1.249774330629929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en-US" baseline="0" smtClean="0"/>
                      <a:t> (</a:t>
                    </a:r>
                    <a:r>
                      <a:rPr lang="en-US" smtClean="0"/>
                      <a:t>10%)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5"/>
              <c:layout>
                <c:manualLayout>
                  <c:x val="1.9428477690288735E-2"/>
                  <c:y val="-0.113186642456393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59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26%)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6"/>
              <c:layout>
                <c:manualLayout>
                  <c:x val="-1.1206255468066517E-3"/>
                  <c:y val="3.4521726450860354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7%)</a:t>
                    </a:r>
                    <a:endParaRPr lang="en-US" dirty="0"/>
                  </a:p>
                </c:rich>
              </c:tx>
              <c:showVal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showVal val="1"/>
            <c:showPercent val="1"/>
            <c:showLeaderLines val="1"/>
          </c:dLbls>
          <c:cat>
            <c:strRef>
              <c:f>Foglio1!$C$25:$C$31</c:f>
              <c:strCache>
                <c:ptCount val="7"/>
                <c:pt idx="0">
                  <c:v>SFP</c:v>
                </c:pt>
                <c:pt idx="1">
                  <c:v>PSI triennale</c:v>
                </c:pt>
                <c:pt idx="2">
                  <c:v>ECO triennale</c:v>
                </c:pt>
                <c:pt idx="3">
                  <c:v>ECO magistrale</c:v>
                </c:pt>
                <c:pt idx="4">
                  <c:v>SPO triennale</c:v>
                </c:pt>
                <c:pt idx="5">
                  <c:v>LIN triennale</c:v>
                </c:pt>
                <c:pt idx="6">
                  <c:v>LIN magistrale</c:v>
                </c:pt>
              </c:strCache>
            </c:strRef>
          </c:cat>
          <c:val>
            <c:numRef>
              <c:f>Foglio1!$D$25:$D$31</c:f>
              <c:numCache>
                <c:formatCode>###0</c:formatCode>
                <c:ptCount val="7"/>
                <c:pt idx="0">
                  <c:v>32</c:v>
                </c:pt>
                <c:pt idx="1">
                  <c:v>67</c:v>
                </c:pt>
                <c:pt idx="2">
                  <c:v>17</c:v>
                </c:pt>
                <c:pt idx="3">
                  <c:v>17</c:v>
                </c:pt>
                <c:pt idx="4">
                  <c:v>23</c:v>
                </c:pt>
                <c:pt idx="5">
                  <c:v>59</c:v>
                </c:pt>
                <c:pt idx="6">
                  <c:v>15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it-IT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22487682528028261"/>
          <c:y val="0.18218146216077022"/>
          <c:w val="0.67865832725292774"/>
          <c:h val="0.64172210032218724"/>
        </c:manualLayout>
      </c:layout>
      <c:barChart>
        <c:barDir val="bar"/>
        <c:grouping val="clustered"/>
        <c:ser>
          <c:idx val="0"/>
          <c:order val="0"/>
          <c:tx>
            <c:strRef>
              <c:f>'CORR CON VARIAB DEMOGRAFICHE'!$D$43</c:f>
              <c:strCache>
                <c:ptCount val="1"/>
                <c:pt idx="0">
                  <c:v>DROP OUT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'CORR CON VARIAB DEMOGRAFICHE'!$C$44:$C$51</c:f>
              <c:strCache>
                <c:ptCount val="8"/>
                <c:pt idx="0">
                  <c:v>GENERE</c:v>
                </c:pt>
                <c:pt idx="1">
                  <c:v>ETA'</c:v>
                </c:pt>
                <c:pt idx="2">
                  <c:v>ANNO DI CORSO</c:v>
                </c:pt>
                <c:pt idx="3">
                  <c:v>SES_FAMIGLIA</c:v>
                </c:pt>
                <c:pt idx="4">
                  <c:v>SES_STUDENTE</c:v>
                </c:pt>
                <c:pt idx="5">
                  <c:v>LAVORO</c:v>
                </c:pt>
                <c:pt idx="6">
                  <c:v>Tempo_Ragg_Uni</c:v>
                </c:pt>
                <c:pt idx="7">
                  <c:v>Scuola Superiore freq</c:v>
                </c:pt>
              </c:strCache>
            </c:strRef>
          </c:cat>
          <c:val>
            <c:numRef>
              <c:f>'CORR CON VARIAB DEMOGRAFICHE'!$D$44:$D$51</c:f>
              <c:numCache>
                <c:formatCode>####.000</c:formatCode>
                <c:ptCount val="8"/>
                <c:pt idx="0">
                  <c:v>4.6458305002311621E-2</c:v>
                </c:pt>
                <c:pt idx="1">
                  <c:v>0.13752084223394387</c:v>
                </c:pt>
                <c:pt idx="2">
                  <c:v>0.16487334492446021</c:v>
                </c:pt>
                <c:pt idx="3">
                  <c:v>-5.1735840497755113E-2</c:v>
                </c:pt>
                <c:pt idx="4">
                  <c:v>-3.9606772848497701E-2</c:v>
                </c:pt>
                <c:pt idx="5">
                  <c:v>8.3248962959420192E-2</c:v>
                </c:pt>
                <c:pt idx="6">
                  <c:v>8.5543945510194661E-2</c:v>
                </c:pt>
                <c:pt idx="7" formatCode="General">
                  <c:v>-9.0000000000000028E-3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CC-4660-A4BB-AE118DA32F5C}"/>
            </c:ext>
          </c:extLst>
        </c:ser>
        <c:gapWidth val="75"/>
        <c:axId val="105450880"/>
        <c:axId val="105473152"/>
      </c:barChart>
      <c:catAx>
        <c:axId val="105450880"/>
        <c:scaling>
          <c:orientation val="minMax"/>
        </c:scaling>
        <c:delete val="1"/>
        <c:axPos val="l"/>
        <c:numFmt formatCode="General" sourceLinked="0"/>
        <c:majorTickMark val="none"/>
        <c:tickLblPos val="none"/>
        <c:crossAx val="105473152"/>
        <c:crosses val="autoZero"/>
        <c:auto val="1"/>
        <c:lblAlgn val="ctr"/>
        <c:lblOffset val="100"/>
      </c:catAx>
      <c:valAx>
        <c:axId val="105473152"/>
        <c:scaling>
          <c:orientation val="minMax"/>
        </c:scaling>
        <c:axPos val="b"/>
        <c:majorGridlines/>
        <c:numFmt formatCode="####.000" sourceLinked="1"/>
        <c:majorTickMark val="none"/>
        <c:tickLblPos val="nextTo"/>
        <c:spPr>
          <a:ln w="9525">
            <a:noFill/>
          </a:ln>
        </c:spPr>
        <c:crossAx val="1054508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5.3274371630665375E-2"/>
          <c:y val="2.6697763732626417E-2"/>
          <c:w val="0.92034998271088664"/>
          <c:h val="0.91415455425245451"/>
        </c:manualLayout>
      </c:layout>
      <c:barChart>
        <c:barDir val="bar"/>
        <c:grouping val="clustered"/>
        <c:ser>
          <c:idx val="0"/>
          <c:order val="0"/>
          <c:tx>
            <c:strRef>
              <c:f>'CORR CON VARIAB DEMOGRAFICHE'!$D$54</c:f>
              <c:strCache>
                <c:ptCount val="1"/>
                <c:pt idx="0">
                  <c:v>IRA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1"/>
              <c:layout>
                <c:manualLayout>
                  <c:x val="-5.7110056554562721E-2"/>
                  <c:y val="4.8541388604775191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8B-49F2-965F-E0B9D067C689}"/>
                </c:ext>
              </c:extLst>
            </c:dLbl>
            <c:dLbl>
              <c:idx val="4"/>
              <c:layout>
                <c:manualLayout>
                  <c:x val="-8.0625962194677256E-2"/>
                  <c:y val="2.427069430238759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8B-49F2-965F-E0B9D067C689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'CORR CON VARIAB DEMOGRAFICHE'!$C$55:$C$62</c:f>
              <c:strCache>
                <c:ptCount val="8"/>
                <c:pt idx="0">
                  <c:v>GENERE</c:v>
                </c:pt>
                <c:pt idx="1">
                  <c:v>ETA'</c:v>
                </c:pt>
                <c:pt idx="2">
                  <c:v>ANNO DI CORSO</c:v>
                </c:pt>
                <c:pt idx="3">
                  <c:v>SES_FAMIGLIA</c:v>
                </c:pt>
                <c:pt idx="4">
                  <c:v>SES_STUDENTE</c:v>
                </c:pt>
                <c:pt idx="5">
                  <c:v>LAVORO</c:v>
                </c:pt>
                <c:pt idx="6">
                  <c:v>Tempo_Ragg_Uni</c:v>
                </c:pt>
                <c:pt idx="7">
                  <c:v>Scuola Superiore freq</c:v>
                </c:pt>
              </c:strCache>
            </c:strRef>
          </c:cat>
          <c:val>
            <c:numRef>
              <c:f>'CORR CON VARIAB DEMOGRAFICHE'!$D$55:$D$62</c:f>
              <c:numCache>
                <c:formatCode>####.000</c:formatCode>
                <c:ptCount val="8"/>
                <c:pt idx="0">
                  <c:v>-2.6243234180232642E-2</c:v>
                </c:pt>
                <c:pt idx="1">
                  <c:v>-0.31299571618646982</c:v>
                </c:pt>
                <c:pt idx="2">
                  <c:v>-4.9372839931032274E-2</c:v>
                </c:pt>
                <c:pt idx="3">
                  <c:v>0.14434337087204668</c:v>
                </c:pt>
                <c:pt idx="4">
                  <c:v>0.17404295443956841</c:v>
                </c:pt>
                <c:pt idx="5">
                  <c:v>-9.6181427025438179E-2</c:v>
                </c:pt>
                <c:pt idx="6">
                  <c:v>-0.10637149195861163</c:v>
                </c:pt>
                <c:pt idx="7">
                  <c:v>-0.125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8B-49F2-965F-E0B9D067C689}"/>
            </c:ext>
          </c:extLst>
        </c:ser>
        <c:axId val="105718528"/>
        <c:axId val="105720064"/>
      </c:barChart>
      <c:catAx>
        <c:axId val="105718528"/>
        <c:scaling>
          <c:orientation val="minMax"/>
        </c:scaling>
        <c:delete val="1"/>
        <c:axPos val="l"/>
        <c:numFmt formatCode="General" sourceLinked="0"/>
        <c:tickLblPos val="none"/>
        <c:crossAx val="105720064"/>
        <c:crosses val="autoZero"/>
        <c:auto val="1"/>
        <c:lblAlgn val="ctr"/>
        <c:lblOffset val="100"/>
      </c:catAx>
      <c:valAx>
        <c:axId val="105720064"/>
        <c:scaling>
          <c:orientation val="minMax"/>
        </c:scaling>
        <c:axPos val="b"/>
        <c:majorGridlines/>
        <c:numFmt formatCode="####.000" sourceLinked="1"/>
        <c:tickLblPos val="nextTo"/>
        <c:crossAx val="1057185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it-IT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0.33212</cdr:x>
      <cdr:y>0.8</cdr:y>
    </cdr:from>
    <cdr:to>
      <cdr:x>0.45021</cdr:x>
      <cdr:y>0.90266</cdr:y>
    </cdr:to>
    <cdr:sp macro="" textlink="">
      <cdr:nvSpPr>
        <cdr:cNvPr id="6" name="CasellaDiTesto 5"/>
        <cdr:cNvSpPr txBox="1"/>
      </cdr:nvSpPr>
      <cdr:spPr>
        <a:xfrm xmlns:a="http://schemas.openxmlformats.org/drawingml/2006/main">
          <a:off x="3240360" y="2592288"/>
          <a:ext cx="1152154" cy="332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600" b="1" i="1" dirty="0">
              <a:solidFill>
                <a:srgbClr val="FF0000"/>
              </a:solidFill>
            </a:rPr>
            <a:t>p &lt; .001</a:t>
          </a:r>
        </a:p>
      </cdr:txBody>
    </cdr:sp>
  </cdr:relSizeAnchor>
  <cdr:relSizeAnchor xmlns:cdr="http://schemas.openxmlformats.org/drawingml/2006/chartDrawing">
    <cdr:from>
      <cdr:x>0.54615</cdr:x>
      <cdr:y>0.8</cdr:y>
    </cdr:from>
    <cdr:to>
      <cdr:x>0.66424</cdr:x>
      <cdr:y>0.90266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5328592" y="2592288"/>
          <a:ext cx="1152155" cy="33265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sz="1600" b="1" i="1" dirty="0">
              <a:solidFill>
                <a:srgbClr val="FF0000"/>
              </a:solidFill>
            </a:rPr>
            <a:t>p &lt; .01</a:t>
          </a:r>
        </a:p>
      </cdr:txBody>
    </cdr:sp>
  </cdr:relSizeAnchor>
  <cdr:relSizeAnchor xmlns:cdr="http://schemas.openxmlformats.org/drawingml/2006/chartDrawing">
    <cdr:from>
      <cdr:x>0.13285</cdr:x>
      <cdr:y>0.8</cdr:y>
    </cdr:from>
    <cdr:to>
      <cdr:x>0.25094</cdr:x>
      <cdr:y>0.90266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1296144" y="2592288"/>
          <a:ext cx="1152154" cy="332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sz="1600" b="1" i="1" dirty="0">
              <a:solidFill>
                <a:srgbClr val="FF0000"/>
              </a:solidFill>
            </a:rPr>
            <a:t>p = </a:t>
          </a:r>
          <a:r>
            <a:rPr lang="it-IT" sz="1600" b="1" i="1" dirty="0" err="1">
              <a:solidFill>
                <a:srgbClr val="FF0000"/>
              </a:solidFill>
            </a:rPr>
            <a:t>n.s</a:t>
          </a:r>
          <a:endParaRPr lang="it-IT" sz="1600" b="1" i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0.73805</cdr:x>
      <cdr:y>0.8</cdr:y>
    </cdr:from>
    <cdr:to>
      <cdr:x>0.85613</cdr:x>
      <cdr:y>0.90266</cdr:y>
    </cdr:to>
    <cdr:sp macro="" textlink="">
      <cdr:nvSpPr>
        <cdr:cNvPr id="10" name="CasellaDiTesto 1"/>
        <cdr:cNvSpPr txBox="1"/>
      </cdr:nvSpPr>
      <cdr:spPr>
        <a:xfrm xmlns:a="http://schemas.openxmlformats.org/drawingml/2006/main">
          <a:off x="7200800" y="2592288"/>
          <a:ext cx="1152056" cy="332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sz="1600" b="1" i="1" dirty="0">
              <a:solidFill>
                <a:srgbClr val="FF0000"/>
              </a:solidFill>
            </a:rPr>
            <a:t>p = </a:t>
          </a:r>
          <a:r>
            <a:rPr lang="it-IT" sz="1600" b="1" i="1" dirty="0" err="1">
              <a:solidFill>
                <a:srgbClr val="FF0000"/>
              </a:solidFill>
            </a:rPr>
            <a:t>n.s</a:t>
          </a:r>
          <a:endParaRPr lang="it-IT" sz="1600" b="1" i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0.27308</cdr:x>
      <cdr:y>0.01377</cdr:y>
    </cdr:from>
    <cdr:to>
      <cdr:x>0.47973</cdr:x>
      <cdr:y>0.9471</cdr:y>
    </cdr:to>
    <cdr:sp macro="" textlink="">
      <cdr:nvSpPr>
        <cdr:cNvPr id="11" name="Ovale 10"/>
        <cdr:cNvSpPr/>
      </cdr:nvSpPr>
      <cdr:spPr bwMode="auto">
        <a:xfrm xmlns:a="http://schemas.openxmlformats.org/drawingml/2006/main">
          <a:off x="2664326" y="44620"/>
          <a:ext cx="2016194" cy="302432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00FF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endParaRPr lang="it-IT" dirty="0">
            <a:noFill/>
          </a:endParaRPr>
        </a:p>
      </cdr:txBody>
    </cdr:sp>
  </cdr:relSizeAnchor>
  <cdr:relSizeAnchor xmlns:cdr="http://schemas.openxmlformats.org/drawingml/2006/chartDrawing">
    <cdr:from>
      <cdr:x>0.47973</cdr:x>
      <cdr:y>0</cdr:y>
    </cdr:from>
    <cdr:to>
      <cdr:x>0.68638</cdr:x>
      <cdr:y>0.9471</cdr:y>
    </cdr:to>
    <cdr:sp macro="" textlink="">
      <cdr:nvSpPr>
        <cdr:cNvPr id="12" name="Ovale 11"/>
        <cdr:cNvSpPr/>
      </cdr:nvSpPr>
      <cdr:spPr bwMode="auto">
        <a:xfrm xmlns:a="http://schemas.openxmlformats.org/drawingml/2006/main">
          <a:off x="4680520" y="0"/>
          <a:ext cx="2016224" cy="306894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00FF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endParaRPr lang="it-IT" dirty="0">
            <a:noFill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0.0162</cdr:x>
      <cdr:y>0</cdr:y>
    </cdr:from>
    <cdr:to>
      <cdr:x>0.65579</cdr:x>
      <cdr:y>0.89524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47814" y="0"/>
          <a:ext cx="1888304" cy="252028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0.03478</cdr:x>
      <cdr:y>0.18614</cdr:y>
    </cdr:from>
    <cdr:to>
      <cdr:x>0.33208</cdr:x>
      <cdr:y>0.25432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88032" y="1179512"/>
          <a:ext cx="246189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SCUOLA SUPERIORE </a:t>
          </a:r>
        </a:p>
        <a:p xmlns:a="http://schemas.openxmlformats.org/drawingml/2006/main">
          <a:r>
            <a:rPr lang="it-IT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FREQUENTATA</a:t>
          </a:r>
        </a:p>
      </cdr:txBody>
    </cdr:sp>
  </cdr:relSizeAnchor>
  <cdr:relSizeAnchor xmlns:cdr="http://schemas.openxmlformats.org/drawingml/2006/chartDrawing">
    <cdr:from>
      <cdr:x>0.03604</cdr:x>
      <cdr:y>0.27273</cdr:y>
    </cdr:from>
    <cdr:to>
      <cdr:x>0.36036</cdr:x>
      <cdr:y>0.32955</cdr:y>
    </cdr:to>
    <cdr:sp macro="" textlink="">
      <cdr:nvSpPr>
        <cdr:cNvPr id="3" name="CasellaDiTesto 1"/>
        <cdr:cNvSpPr txBox="1"/>
      </cdr:nvSpPr>
      <cdr:spPr>
        <a:xfrm xmlns:a="http://schemas.openxmlformats.org/drawingml/2006/main">
          <a:off x="288032" y="1728192"/>
          <a:ext cx="25922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TEMPO PER ARRIVARE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IN UNIVERSITÀ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0.13043</cdr:x>
      <cdr:y>0.35659</cdr:y>
    </cdr:from>
    <cdr:to>
      <cdr:x>0.41872</cdr:x>
      <cdr:y>0.41341</cdr:y>
    </cdr:to>
    <cdr:sp macro="" textlink="">
      <cdr:nvSpPr>
        <cdr:cNvPr id="4" name="CasellaDiTesto 1"/>
        <cdr:cNvSpPr txBox="1"/>
      </cdr:nvSpPr>
      <cdr:spPr>
        <a:xfrm xmlns:a="http://schemas.openxmlformats.org/drawingml/2006/main">
          <a:off x="1080120" y="2259632"/>
          <a:ext cx="23872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LAVORO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0.06957</cdr:x>
      <cdr:y>0.59523</cdr:y>
    </cdr:from>
    <cdr:to>
      <cdr:x>0.39389</cdr:x>
      <cdr:y>0.65205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576064" y="3771800"/>
          <a:ext cx="26857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ANNO </a:t>
          </a:r>
          <a:r>
            <a:rPr lang="it-IT" dirty="0" err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DI</a:t>
          </a:r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CORSO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0.0087</cdr:x>
      <cdr:y>0.43614</cdr:y>
    </cdr:from>
    <cdr:to>
      <cdr:x>0.34203</cdr:x>
      <cdr:y>0.49296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72008" y="2763688"/>
          <a:ext cx="2760279" cy="360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STATUS SOCIO-ECONOMICO 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STUDENTE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0.27826</cdr:x>
      <cdr:y>0.05682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0" y="0"/>
          <a:ext cx="23042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</a:rPr>
            <a:t>Tempo per arrivare in università</a:t>
          </a:r>
          <a:endParaRPr lang="it-IT" sz="1100" dirty="0">
            <a:solidFill>
              <a:srgbClr val="FFFFFF"/>
            </a:solidFill>
          </a:endParaRPr>
        </a:p>
      </cdr:txBody>
    </cdr:sp>
  </cdr:relSizeAnchor>
  <cdr:relSizeAnchor xmlns:cdr="http://schemas.openxmlformats.org/drawingml/2006/chartDrawing">
    <cdr:from>
      <cdr:x>0.0087</cdr:x>
      <cdr:y>0.51569</cdr:y>
    </cdr:from>
    <cdr:to>
      <cdr:x>0.38261</cdr:x>
      <cdr:y>0.5725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72008" y="3267744"/>
          <a:ext cx="30963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STATUS SOCIO-ECONOMICO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FAMIGLIA</a:t>
          </a:r>
        </a:p>
      </cdr:txBody>
    </cdr:sp>
  </cdr:relSizeAnchor>
  <cdr:relSizeAnchor xmlns:cdr="http://schemas.openxmlformats.org/drawingml/2006/chartDrawing">
    <cdr:from>
      <cdr:x>0.14783</cdr:x>
      <cdr:y>0.66341</cdr:y>
    </cdr:from>
    <cdr:to>
      <cdr:x>0.47215</cdr:x>
      <cdr:y>0.72023</cdr:y>
    </cdr:to>
    <cdr:sp macro="" textlink="">
      <cdr:nvSpPr>
        <cdr:cNvPr id="11" name="CasellaDiTesto 1"/>
        <cdr:cNvSpPr txBox="1"/>
      </cdr:nvSpPr>
      <cdr:spPr>
        <a:xfrm xmlns:a="http://schemas.openxmlformats.org/drawingml/2006/main">
          <a:off x="1224136" y="4203848"/>
          <a:ext cx="26857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ETA’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0.01739</cdr:x>
      <cdr:y>0.75432</cdr:y>
    </cdr:from>
    <cdr:to>
      <cdr:x>0.34172</cdr:x>
      <cdr:y>0.81114</cdr:y>
    </cdr:to>
    <cdr:sp macro="" textlink="">
      <cdr:nvSpPr>
        <cdr:cNvPr id="12" name="CasellaDiTesto 1"/>
        <cdr:cNvSpPr txBox="1"/>
      </cdr:nvSpPr>
      <cdr:spPr>
        <a:xfrm xmlns:a="http://schemas.openxmlformats.org/drawingml/2006/main">
          <a:off x="144016" y="4779912"/>
          <a:ext cx="26857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pPr algn="ctr"/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GENERE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3" name="Connettore 1 12"/>
        <cdr:cNvSpPr/>
      </cdr:nvSpPr>
      <cdr:spPr bwMode="auto">
        <a:xfrm xmlns:a="http://schemas.openxmlformats.org/drawingml/2006/main">
          <a:off x="-467544" y="-521296"/>
          <a:ext cx="0" cy="0"/>
        </a:xfrm>
        <a:prstGeom xmlns:a="http://schemas.openxmlformats.org/drawingml/2006/main" prst="line">
          <a:avLst/>
        </a:prstGeom>
        <a:solidFill xmlns:a="http://schemas.openxmlformats.org/drawingml/2006/main">
          <a:srgbClr val="304764"/>
        </a:solidFill>
        <a:ln xmlns:a="http://schemas.openxmlformats.org/drawingml/2006/main"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0.45217</cdr:x>
      <cdr:y>0.18614</cdr:y>
    </cdr:from>
    <cdr:to>
      <cdr:x>0.45217</cdr:x>
      <cdr:y>0.8225</cdr:y>
    </cdr:to>
    <cdr:sp macro="" textlink="">
      <cdr:nvSpPr>
        <cdr:cNvPr id="15" name="Connettore 1 14"/>
        <cdr:cNvSpPr/>
      </cdr:nvSpPr>
      <cdr:spPr bwMode="auto">
        <a:xfrm xmlns:a="http://schemas.openxmlformats.org/drawingml/2006/main">
          <a:off x="3744416" y="1179512"/>
          <a:ext cx="0" cy="403244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571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0.10476</cdr:x>
      <cdr:y>0.02752</cdr:y>
    </cdr:from>
    <cdr:to>
      <cdr:x>0.46184</cdr:x>
      <cdr:y>0.11009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92088" y="144016"/>
          <a:ext cx="269982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SCUOLA SUPERIORE </a:t>
          </a:r>
        </a:p>
        <a:p xmlns:a="http://schemas.openxmlformats.org/drawingml/2006/main">
          <a:r>
            <a:rPr lang="it-IT" sz="11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FREQUENTATA</a:t>
          </a:r>
        </a:p>
      </cdr:txBody>
    </cdr:sp>
  </cdr:relSizeAnchor>
  <cdr:relSizeAnchor xmlns:cdr="http://schemas.openxmlformats.org/drawingml/2006/chartDrawing">
    <cdr:from>
      <cdr:x>0.10476</cdr:x>
      <cdr:y>0.13761</cdr:y>
    </cdr:from>
    <cdr:to>
      <cdr:x>0.4943</cdr:x>
      <cdr:y>0.20642</cdr:y>
    </cdr:to>
    <cdr:sp macro="" textlink="">
      <cdr:nvSpPr>
        <cdr:cNvPr id="3" name="CasellaDiTesto 1"/>
        <cdr:cNvSpPr txBox="1"/>
      </cdr:nvSpPr>
      <cdr:spPr>
        <a:xfrm xmlns:a="http://schemas.openxmlformats.org/drawingml/2006/main">
          <a:off x="792088" y="720080"/>
          <a:ext cx="294526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TEMPO PER ARRIVARE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IN UNIVERSITÀ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0.10476</cdr:x>
      <cdr:y>0.26146</cdr:y>
    </cdr:from>
    <cdr:to>
      <cdr:x>0.45102</cdr:x>
      <cdr:y>0.33027</cdr:y>
    </cdr:to>
    <cdr:sp macro="" textlink="">
      <cdr:nvSpPr>
        <cdr:cNvPr id="4" name="CasellaDiTesto 1"/>
        <cdr:cNvSpPr txBox="1"/>
      </cdr:nvSpPr>
      <cdr:spPr>
        <a:xfrm xmlns:a="http://schemas.openxmlformats.org/drawingml/2006/main">
          <a:off x="792088" y="1368152"/>
          <a:ext cx="261801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LAVORO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0.10476</cdr:x>
      <cdr:y>0.61926</cdr:y>
    </cdr:from>
    <cdr:to>
      <cdr:x>0.4943</cdr:x>
      <cdr:y>0.68806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792088" y="3240360"/>
          <a:ext cx="294526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ANNO </a:t>
          </a:r>
          <a:r>
            <a:rPr lang="it-IT" dirty="0" err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DI</a:t>
          </a:r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CORSO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0.10476</cdr:x>
      <cdr:y>0.37155</cdr:y>
    </cdr:from>
    <cdr:to>
      <cdr:x>0.50512</cdr:x>
      <cdr:y>0.44036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792088" y="1944216"/>
          <a:ext cx="3027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STATUS SOCIO-ECONOMICO 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STUDENTE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0.10476</cdr:x>
      <cdr:y>0.49541</cdr:y>
    </cdr:from>
    <cdr:to>
      <cdr:x>0.55386</cdr:x>
      <cdr:y>0.56421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792088" y="2592288"/>
          <a:ext cx="339559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STATUS SOCIO-ECONOMICO</a:t>
          </a:r>
        </a:p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 FAMIGLIA</a:t>
          </a:r>
        </a:p>
      </cdr:txBody>
    </cdr:sp>
  </cdr:relSizeAnchor>
  <cdr:relSizeAnchor xmlns:cdr="http://schemas.openxmlformats.org/drawingml/2006/chartDrawing">
    <cdr:from>
      <cdr:x>0.11429</cdr:x>
      <cdr:y>0.74311</cdr:y>
    </cdr:from>
    <cdr:to>
      <cdr:x>0.50383</cdr:x>
      <cdr:y>0.81192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864096" y="3888432"/>
          <a:ext cx="294526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ETA’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0.00952</cdr:x>
      <cdr:y>0.83944</cdr:y>
    </cdr:from>
    <cdr:to>
      <cdr:x>0.29524</cdr:x>
      <cdr:y>0.90825</cdr:y>
    </cdr:to>
    <cdr:sp macro="" textlink="">
      <cdr:nvSpPr>
        <cdr:cNvPr id="9" name="CasellaDiTesto 1"/>
        <cdr:cNvSpPr txBox="1"/>
      </cdr:nvSpPr>
      <cdr:spPr>
        <a:xfrm xmlns:a="http://schemas.openxmlformats.org/drawingml/2006/main">
          <a:off x="72008" y="4392488"/>
          <a:ext cx="216023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pPr algn="ctr"/>
          <a:r>
            <a:rPr lang="it-IT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GENERE</a:t>
          </a:r>
          <a:endParaRPr lang="it-IT" sz="1100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0.66667</cdr:x>
      <cdr:y>0.02752</cdr:y>
    </cdr:from>
    <cdr:to>
      <cdr:x>0.66667</cdr:x>
      <cdr:y>0.94953</cdr:y>
    </cdr:to>
    <cdr:sp macro="" textlink="">
      <cdr:nvSpPr>
        <cdr:cNvPr id="11" name="Connettore 1 10"/>
        <cdr:cNvSpPr/>
      </cdr:nvSpPr>
      <cdr:spPr bwMode="auto">
        <a:xfrm xmlns:a="http://schemas.openxmlformats.org/drawingml/2006/main">
          <a:off x="5040560" y="144016"/>
          <a:ext cx="0" cy="4824536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956DC719-4F37-462F-B818-F9ED6E61CD8F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C728801-E2D3-4CEA-A017-881BDBD640BB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28801-E2D3-4CEA-A017-881BDBD640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28801-E2D3-4CEA-A017-881BDBD640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28801-E2D3-4CEA-A017-881BDBD640B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28801-E2D3-4CEA-A017-881BDBD640B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28801-E2D3-4CEA-A017-881BDBD640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61" name="Picture 25" descr="pow2.jpg                                                       00081DBD&#10;ASSIDEE HD                     C0A4E96E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2CCB2C-73E1-4B5D-896B-47A1C07FB9AC}" type="slidenum">
              <a:rPr lang="en-US"/>
              <a:pPr/>
              <a:t>‹N›</a:t>
            </a:fld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52400" y="1828800"/>
            <a:ext cx="8839200" cy="2209800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267200"/>
            <a:ext cx="88392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676E5-638D-4113-9E5F-F0E35BD1004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05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05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77672-8294-4F19-B63A-FE781BD1C3D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2209800"/>
            <a:ext cx="4038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2209800"/>
            <a:ext cx="4038600" cy="18669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229100"/>
            <a:ext cx="4038600" cy="18669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2743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172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BD27DB7-ED7F-4A3E-A59E-611580FFFED7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89737-BDE2-4090-B496-A927A506147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4EABE-C1C5-4335-AC04-CD6500DF06F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8B5F8-B6BE-48BB-AE1B-4F342A543A8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6382C-7932-484B-9098-F78A1F52A12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21221-89D4-407D-AD1A-F82C3FE1A4E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459C5-D800-4832-AF1A-6A1F8D7E28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1838-87CF-4A29-9677-8056BC5963B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D0DE0-EEEA-4BAD-BB48-F2C46D816BD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40" name="Picture 28" descr="pow2.jpg                                                       00081DBD&#10;ASSIDEE HD                     C0A4E96E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41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42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43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2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A0F808B8-1AD9-4C9A-AE63-036A8E0DB004}" type="slidenum">
              <a:rPr lang="en-US"/>
              <a:pPr/>
              <a:t>‹N›</a:t>
            </a:fld>
            <a:endParaRPr lang="en-US"/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9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e.cattelino@univda.it" TargetMode="External"/><Relationship Id="rId2" Type="http://schemas.openxmlformats.org/officeDocument/2006/relationships/hyperlink" Target="mailto:m.morelli@univda.it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6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79512" y="836712"/>
            <a:ext cx="86409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PROGETTO FAR2 – FORMAZIONE ALLA RICERCA2</a:t>
            </a:r>
          </a:p>
          <a:p>
            <a:endParaRPr lang="it-IT" b="1" dirty="0"/>
          </a:p>
          <a:p>
            <a:endParaRPr lang="it-IT" sz="2800" b="1" dirty="0"/>
          </a:p>
          <a:p>
            <a:r>
              <a:rPr lang="it-IT" sz="3200" b="1" dirty="0"/>
              <a:t>Il Successo Accademico </a:t>
            </a:r>
          </a:p>
          <a:p>
            <a:r>
              <a:rPr lang="it-IT" sz="3200" b="1" dirty="0"/>
              <a:t>per gli Studenti Universitari: </a:t>
            </a:r>
          </a:p>
          <a:p>
            <a:r>
              <a:rPr lang="it-IT" sz="3200" b="1" dirty="0"/>
              <a:t>Fattori Associati e Possibili Interventi</a:t>
            </a:r>
          </a:p>
          <a:p>
            <a:pPr algn="r"/>
            <a:endParaRPr lang="it-IT" sz="2000" dirty="0"/>
          </a:p>
          <a:p>
            <a:pPr algn="r"/>
            <a:endParaRPr lang="it-IT" sz="2000" dirty="0"/>
          </a:p>
          <a:p>
            <a:pPr algn="r"/>
            <a:r>
              <a:rPr lang="it-IT" sz="2000" dirty="0"/>
              <a:t>Assegnista di ricerca: Dott.ssa Mara Morelli</a:t>
            </a:r>
          </a:p>
          <a:p>
            <a:pPr algn="r"/>
            <a:r>
              <a:rPr lang="it-IT" sz="2000" dirty="0"/>
              <a:t>Coordinatrice: Prof.ssa Elena Cattelino</a:t>
            </a:r>
          </a:p>
          <a:p>
            <a:pPr algn="r"/>
            <a:endParaRPr lang="it-IT" sz="2800" b="1" dirty="0"/>
          </a:p>
          <a:p>
            <a:endParaRPr lang="it-IT" sz="1200" b="1" i="1" dirty="0"/>
          </a:p>
          <a:p>
            <a:r>
              <a:rPr lang="it-IT" sz="2000" b="1" i="1" dirty="0"/>
              <a:t>GIORNATA </a:t>
            </a:r>
            <a:r>
              <a:rPr lang="it-IT" sz="2000" b="1" i="1" dirty="0" err="1"/>
              <a:t>DI</a:t>
            </a:r>
            <a:r>
              <a:rPr lang="it-IT" sz="2000" b="1" i="1" dirty="0"/>
              <a:t> PRESENTAZIONE </a:t>
            </a:r>
          </a:p>
          <a:p>
            <a:r>
              <a:rPr lang="it-IT" sz="2000" b="1" i="1" dirty="0"/>
              <a:t>DEI RISULTATI  DELLE ATTIVITÀ </a:t>
            </a:r>
            <a:r>
              <a:rPr lang="it-IT" sz="2000" b="1" i="1" dirty="0" err="1"/>
              <a:t>DI</a:t>
            </a:r>
            <a:r>
              <a:rPr lang="it-IT" sz="2000" b="1" i="1" dirty="0"/>
              <a:t> RICERCA </a:t>
            </a:r>
          </a:p>
          <a:p>
            <a:r>
              <a:rPr lang="it-IT" sz="2000" b="1" dirty="0"/>
              <a:t>24  maggio 2018</a:t>
            </a: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4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98072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3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51520" y="974913"/>
            <a:ext cx="8604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2800" dirty="0"/>
          </a:p>
          <a:p>
            <a:pPr marL="342900" indent="-342900" algn="just">
              <a:buFont typeface="+mj-lt"/>
              <a:buAutoNum type="arabicPeriod"/>
            </a:pPr>
            <a:endParaRPr lang="it-IT" sz="1800" b="1" dirty="0">
              <a:solidFill>
                <a:schemeClr val="tx1"/>
              </a:solidFill>
            </a:endParaRPr>
          </a:p>
          <a:p>
            <a:pPr marL="342900" indent="-342900"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347864" y="404664"/>
            <a:ext cx="3096344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C000"/>
                </a:solidFill>
              </a:rPr>
              <a:t>STUDIO 2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404664"/>
            <a:ext cx="8676456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>
              <a:spcBef>
                <a:spcPts val="600"/>
              </a:spcBef>
            </a:pPr>
            <a:endParaRPr lang="it-IT" sz="2800" dirty="0"/>
          </a:p>
          <a:p>
            <a:pPr>
              <a:spcBef>
                <a:spcPts val="600"/>
              </a:spcBef>
            </a:pPr>
            <a:r>
              <a:rPr lang="it-IT" sz="2000" b="1" dirty="0">
                <a:solidFill>
                  <a:srgbClr val="FFC000"/>
                </a:solidFill>
              </a:rPr>
              <a:t>Obiettivi: </a:t>
            </a:r>
          </a:p>
          <a:p>
            <a:pPr marL="360363" indent="-360363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it-IT" sz="1800" dirty="0">
                <a:solidFill>
                  <a:schemeClr val="tx1"/>
                </a:solidFill>
              </a:rPr>
              <a:t>analizzare ruolo, peso e relazioni tra i fattori  individuali  e di contesto che possono favorire o ostacolare il successo accademico e la soddisfazione degli studenti;</a:t>
            </a:r>
          </a:p>
          <a:p>
            <a:pPr marL="360363" indent="-360363" algn="just">
              <a:buFont typeface="Wingdings" pitchFamily="2" charset="2"/>
              <a:buChar char="q"/>
            </a:pPr>
            <a:r>
              <a:rPr lang="it-IT" sz="1800" dirty="0">
                <a:solidFill>
                  <a:schemeClr val="tx1"/>
                </a:solidFill>
              </a:rPr>
              <a:t>individuare indicazioni utili per promuovere interventi volti a rispondere a bisogni e difficoltà specifici degli studenti dell’UNIVDA.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16024" y="3212976"/>
            <a:ext cx="882047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b="1" dirty="0"/>
              <a:t>Creazione e somministrazione</a:t>
            </a:r>
            <a:r>
              <a:rPr lang="it-IT" sz="1800" dirty="0"/>
              <a:t> di un questionario sulla base del modello teorico di Tinto (1975) agli studenti dell’UNIVDA  per  individuare variabili collegate all’indice IRA </a:t>
            </a:r>
            <a:r>
              <a:rPr lang="it-IT" sz="1600" dirty="0"/>
              <a:t>(rapporto tra CFU maturati e CFU previsti)</a:t>
            </a:r>
            <a:r>
              <a:rPr lang="it-IT" sz="1800" dirty="0"/>
              <a:t> e all’intenzione di abbandonare l’università:</a:t>
            </a:r>
          </a:p>
          <a:p>
            <a:pPr marL="457200" indent="-457200" algn="just">
              <a:buFont typeface="+mj-lt"/>
              <a:buAutoNum type="arabicPeriod"/>
            </a:pPr>
            <a:endParaRPr lang="it-IT" sz="900" dirty="0"/>
          </a:p>
          <a:p>
            <a:pPr marL="457200" indent="-457200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it-IT" sz="2000" b="1" dirty="0">
                <a:solidFill>
                  <a:srgbClr val="FFC000"/>
                </a:solidFill>
              </a:rPr>
              <a:t>Fattori demografici, familiari e legati a esperienza pregressa</a:t>
            </a:r>
          </a:p>
          <a:p>
            <a:pPr marL="457200" indent="-457200" algn="just"/>
            <a:r>
              <a:rPr lang="it-IT" sz="1100" dirty="0">
                <a:solidFill>
                  <a:schemeClr val="tx1"/>
                </a:solidFill>
              </a:rPr>
              <a:t>	(genere, età, </a:t>
            </a:r>
            <a:r>
              <a:rPr lang="it-IT" sz="1100" i="1" dirty="0">
                <a:solidFill>
                  <a:schemeClr val="tx1"/>
                </a:solidFill>
              </a:rPr>
              <a:t>status</a:t>
            </a:r>
            <a:r>
              <a:rPr lang="it-IT" sz="1100" dirty="0">
                <a:solidFill>
                  <a:schemeClr val="tx1"/>
                </a:solidFill>
              </a:rPr>
              <a:t> socio economico, scuola di provenienza)</a:t>
            </a:r>
          </a:p>
          <a:p>
            <a:pPr marL="457200" indent="-457200" algn="just"/>
            <a:endParaRPr lang="it-IT" sz="100" i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it-IT" sz="2000" b="1" dirty="0">
                <a:solidFill>
                  <a:srgbClr val="FFC000"/>
                </a:solidFill>
              </a:rPr>
              <a:t>Fattori psicologici (individuali e relazionali)</a:t>
            </a:r>
          </a:p>
          <a:p>
            <a:pPr marL="457200" indent="-457200" algn="just"/>
            <a:r>
              <a:rPr lang="it-IT" sz="1100" b="1" dirty="0">
                <a:solidFill>
                  <a:schemeClr val="tx1"/>
                </a:solidFill>
              </a:rPr>
              <a:t>	(a</a:t>
            </a:r>
            <a:r>
              <a:rPr lang="it-IT" sz="1100" dirty="0">
                <a:solidFill>
                  <a:schemeClr val="tx1"/>
                </a:solidFill>
              </a:rPr>
              <a:t>uto-efficacia, motivazione, </a:t>
            </a:r>
            <a:r>
              <a:rPr lang="it-IT" sz="1100" dirty="0" err="1">
                <a:solidFill>
                  <a:schemeClr val="tx1"/>
                </a:solidFill>
              </a:rPr>
              <a:t>institutional</a:t>
            </a:r>
            <a:r>
              <a:rPr lang="it-IT" sz="1100" dirty="0">
                <a:solidFill>
                  <a:schemeClr val="tx1"/>
                </a:solidFill>
              </a:rPr>
              <a:t> </a:t>
            </a:r>
            <a:r>
              <a:rPr lang="it-IT" sz="1100" dirty="0" err="1">
                <a:solidFill>
                  <a:schemeClr val="tx1"/>
                </a:solidFill>
              </a:rPr>
              <a:t>commitment</a:t>
            </a:r>
            <a:r>
              <a:rPr lang="it-IT" sz="1100" dirty="0">
                <a:solidFill>
                  <a:schemeClr val="tx1"/>
                </a:solidFill>
              </a:rPr>
              <a:t>, l’attribuzione causale e la percezione di controllo </a:t>
            </a:r>
            <a:r>
              <a:rPr lang="it-IT" sz="1100" dirty="0" err="1" smtClean="0">
                <a:solidFill>
                  <a:schemeClr val="tx1"/>
                </a:solidFill>
              </a:rPr>
              <a:t>accademico_</a:t>
            </a:r>
            <a:r>
              <a:rPr lang="it-IT" sz="1100" i="1" dirty="0" err="1" smtClean="0">
                <a:solidFill>
                  <a:schemeClr val="tx1"/>
                </a:solidFill>
              </a:rPr>
              <a:t>locus</a:t>
            </a:r>
            <a:r>
              <a:rPr lang="it-IT" sz="1100" i="1" dirty="0" smtClean="0">
                <a:solidFill>
                  <a:schemeClr val="tx1"/>
                </a:solidFill>
              </a:rPr>
              <a:t> </a:t>
            </a:r>
            <a:r>
              <a:rPr lang="it-IT" sz="1100" i="1" dirty="0" err="1">
                <a:solidFill>
                  <a:schemeClr val="tx1"/>
                </a:solidFill>
              </a:rPr>
              <a:t>of</a:t>
            </a:r>
            <a:r>
              <a:rPr lang="it-IT" sz="1100" i="1" dirty="0">
                <a:solidFill>
                  <a:schemeClr val="tx1"/>
                </a:solidFill>
              </a:rPr>
              <a:t> </a:t>
            </a:r>
            <a:r>
              <a:rPr lang="it-IT" sz="1100" i="1" dirty="0" err="1" smtClean="0">
                <a:solidFill>
                  <a:schemeClr val="tx1"/>
                </a:solidFill>
              </a:rPr>
              <a:t>control</a:t>
            </a:r>
            <a:r>
              <a:rPr lang="it-IT" sz="1100" dirty="0" smtClean="0">
                <a:solidFill>
                  <a:schemeClr val="tx1"/>
                </a:solidFill>
              </a:rPr>
              <a:t>, </a:t>
            </a:r>
            <a:r>
              <a:rPr lang="it-IT" sz="1100" dirty="0">
                <a:solidFill>
                  <a:schemeClr val="tx1"/>
                </a:solidFill>
              </a:rPr>
              <a:t>modalità di </a:t>
            </a:r>
            <a:r>
              <a:rPr lang="it-IT" sz="1100" dirty="0" smtClean="0">
                <a:solidFill>
                  <a:schemeClr val="tx1"/>
                </a:solidFill>
              </a:rPr>
              <a:t>studio/ripasso)</a:t>
            </a:r>
            <a:endParaRPr lang="it-IT" sz="1100" dirty="0">
              <a:solidFill>
                <a:schemeClr val="tx1"/>
              </a:solidFill>
            </a:endParaRPr>
          </a:p>
          <a:p>
            <a:pPr marL="457200" indent="-457200" algn="just"/>
            <a:endParaRPr lang="it-IT" sz="1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it-IT" sz="2000" b="1" dirty="0">
                <a:solidFill>
                  <a:srgbClr val="FFC000"/>
                </a:solidFill>
              </a:rPr>
              <a:t>Fattori di contesto e sociali</a:t>
            </a:r>
          </a:p>
          <a:p>
            <a:pPr marL="457200" indent="-457200" algn="just">
              <a:spcBef>
                <a:spcPts val="600"/>
              </a:spcBef>
            </a:pPr>
            <a:r>
              <a:rPr lang="it-IT" sz="1100" b="1" dirty="0">
                <a:solidFill>
                  <a:schemeClr val="tx1"/>
                </a:solidFill>
              </a:rPr>
              <a:t>	</a:t>
            </a:r>
            <a:r>
              <a:rPr lang="it-IT" sz="1100" dirty="0">
                <a:solidFill>
                  <a:schemeClr val="tx1"/>
                </a:solidFill>
              </a:rPr>
              <a:t>(amici in università, appartenenza a gruppi e senso di integrazione accademica)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/>
          </a:p>
        </p:txBody>
      </p:sp>
      <p:pic>
        <p:nvPicPr>
          <p:cNvPr id="5122" name="Picture 2" descr="Risultati immagini per soluzion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0"/>
            <a:ext cx="1763688" cy="1594987"/>
          </a:xfrm>
          <a:prstGeom prst="rect">
            <a:avLst/>
          </a:prstGeom>
          <a:noFill/>
        </p:spPr>
      </p:pic>
      <p:sp>
        <p:nvSpPr>
          <p:cNvPr id="48" name="Freccia in giù 47"/>
          <p:cNvSpPr/>
          <p:nvPr/>
        </p:nvSpPr>
        <p:spPr bwMode="auto">
          <a:xfrm>
            <a:off x="3995936" y="2924944"/>
            <a:ext cx="576064" cy="360040"/>
          </a:xfrm>
          <a:prstGeom prst="downArrow">
            <a:avLst/>
          </a:prstGeom>
          <a:solidFill>
            <a:schemeClr val="tx2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995936" y="116632"/>
            <a:ext cx="3096344" cy="10772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C000"/>
                </a:solidFill>
              </a:rPr>
              <a:t>DESCRITTIVE CAMPIONE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39535" y="1700808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41150" y="1340768"/>
            <a:ext cx="8106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/>
              <a:t>230 studenti </a:t>
            </a:r>
            <a:r>
              <a:rPr lang="it-IT" sz="1800" b="1" dirty="0" smtClean="0"/>
              <a:t> (22,3% degli iscritti UNIVDA) dai </a:t>
            </a:r>
            <a:r>
              <a:rPr lang="it-IT" sz="1800" b="1" dirty="0"/>
              <a:t>19 ai 58 anni (età media = 23,66)</a:t>
            </a:r>
          </a:p>
        </p:txBody>
      </p:sp>
      <p:graphicFrame>
        <p:nvGraphicFramePr>
          <p:cNvPr id="10" name="Grafico 9"/>
          <p:cNvGraphicFramePr/>
          <p:nvPr/>
        </p:nvGraphicFramePr>
        <p:xfrm>
          <a:off x="539552" y="1844824"/>
          <a:ext cx="4446240" cy="2815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/>
          <p:nvPr/>
        </p:nvGraphicFramePr>
        <p:xfrm>
          <a:off x="1979712" y="4653136"/>
          <a:ext cx="453650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3851920" y="2132856"/>
          <a:ext cx="45720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5241707" y="1844824"/>
            <a:ext cx="170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 smtClean="0"/>
              <a:t>Corso di laurea</a:t>
            </a:r>
            <a:endParaRPr lang="it-IT" sz="18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851920" y="1844824"/>
            <a:ext cx="4752528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sz="2200" dirty="0" smtClean="0"/>
          </a:p>
          <a:p>
            <a:endParaRPr lang="it-IT" sz="2200" dirty="0" smtClean="0"/>
          </a:p>
          <a:p>
            <a:endParaRPr lang="it-IT" sz="2200" dirty="0" smtClean="0"/>
          </a:p>
          <a:p>
            <a:endParaRPr lang="it-IT" sz="2200" dirty="0" smtClean="0"/>
          </a:p>
          <a:p>
            <a:endParaRPr lang="it-IT" sz="2200" dirty="0" smtClean="0"/>
          </a:p>
          <a:p>
            <a:endParaRPr lang="it-IT" sz="22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779912" y="260648"/>
            <a:ext cx="5184576" cy="10156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C000"/>
                </a:solidFill>
              </a:rPr>
              <a:t>RISULTATI CORRELAZIONI TRA INTENZIONE </a:t>
            </a:r>
            <a:r>
              <a:rPr lang="it-IT" sz="2000" b="1" dirty="0" err="1">
                <a:solidFill>
                  <a:srgbClr val="FFC000"/>
                </a:solidFill>
              </a:rPr>
              <a:t>DI</a:t>
            </a:r>
            <a:r>
              <a:rPr lang="it-IT" sz="2000" b="1" dirty="0">
                <a:solidFill>
                  <a:srgbClr val="FFC000"/>
                </a:solidFill>
              </a:rPr>
              <a:t> ABBANDONARE STUDI E VARIABILI DEMOGRAFICHE</a:t>
            </a:r>
          </a:p>
        </p:txBody>
      </p:sp>
      <p:graphicFrame>
        <p:nvGraphicFramePr>
          <p:cNvPr id="10" name="Grafico 9"/>
          <p:cNvGraphicFramePr/>
          <p:nvPr/>
        </p:nvGraphicFramePr>
        <p:xfrm>
          <a:off x="251520" y="521296"/>
          <a:ext cx="828092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reccia in giù 10"/>
          <p:cNvSpPr/>
          <p:nvPr/>
        </p:nvSpPr>
        <p:spPr bwMode="auto">
          <a:xfrm rot="5400000">
            <a:off x="8131256" y="4478256"/>
            <a:ext cx="484632" cy="978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it-IT" sz="1800" i="1" dirty="0">
                <a:solidFill>
                  <a:schemeClr val="bg2"/>
                </a:solidFill>
              </a:rPr>
              <a:t>p</a:t>
            </a:r>
            <a:r>
              <a:rPr lang="it-IT" sz="1800" dirty="0">
                <a:solidFill>
                  <a:schemeClr val="bg2"/>
                </a:solidFill>
              </a:rPr>
              <a:t>&lt; .05</a:t>
            </a:r>
          </a:p>
        </p:txBody>
      </p:sp>
      <p:sp>
        <p:nvSpPr>
          <p:cNvPr id="12" name="Freccia in giù 11"/>
          <p:cNvSpPr/>
          <p:nvPr/>
        </p:nvSpPr>
        <p:spPr bwMode="auto">
          <a:xfrm rot="5400000">
            <a:off x="8131256" y="3974200"/>
            <a:ext cx="484632" cy="978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1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p</a:t>
            </a:r>
            <a:r>
              <a:rPr kumimoji="0" lang="it-IT" sz="18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&lt; .05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8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3" name="Immagine 12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4" name="Immagine 13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9" name="CasellaDiTesto 8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779912" y="260648"/>
            <a:ext cx="5184576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C000"/>
                </a:solidFill>
              </a:rPr>
              <a:t>RISULTATI CORRELAZIONI TRA INDICE IRA E VARIABILI DEMOGRAFICHE</a:t>
            </a:r>
          </a:p>
        </p:txBody>
      </p:sp>
      <p:sp>
        <p:nvSpPr>
          <p:cNvPr id="11" name="Freccia in giù 10"/>
          <p:cNvSpPr/>
          <p:nvPr/>
        </p:nvSpPr>
        <p:spPr bwMode="auto">
          <a:xfrm rot="5400000">
            <a:off x="8412480" y="3326128"/>
            <a:ext cx="484632" cy="978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it-IT" sz="1800" i="1" dirty="0">
                <a:solidFill>
                  <a:schemeClr val="bg2"/>
                </a:solidFill>
              </a:rPr>
              <a:t>p</a:t>
            </a:r>
            <a:r>
              <a:rPr lang="it-IT" sz="1800" dirty="0">
                <a:solidFill>
                  <a:schemeClr val="bg2"/>
                </a:solidFill>
              </a:rPr>
              <a:t>&lt; .05</a:t>
            </a:r>
          </a:p>
        </p:txBody>
      </p:sp>
      <p:sp>
        <p:nvSpPr>
          <p:cNvPr id="12" name="Freccia in giù 11"/>
          <p:cNvSpPr/>
          <p:nvPr/>
        </p:nvSpPr>
        <p:spPr bwMode="auto">
          <a:xfrm rot="5400000">
            <a:off x="8412480" y="2750064"/>
            <a:ext cx="484632" cy="978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1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p</a:t>
            </a:r>
            <a:r>
              <a:rPr kumimoji="0" lang="it-IT" sz="18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&lt; .05</a:t>
            </a:r>
          </a:p>
        </p:txBody>
      </p:sp>
      <p:graphicFrame>
        <p:nvGraphicFramePr>
          <p:cNvPr id="6" name="Grafico 5"/>
          <p:cNvGraphicFramePr/>
          <p:nvPr/>
        </p:nvGraphicFramePr>
        <p:xfrm>
          <a:off x="1043608" y="980728"/>
          <a:ext cx="7560840" cy="52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uppo 7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9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3" name="Immagine 12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4" name="Immagine 13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10" name="CasellaDiTesto 9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sz="quarter" idx="2"/>
          </p:nvPr>
        </p:nvGraphicFramePr>
        <p:xfrm>
          <a:off x="1259632" y="1340768"/>
          <a:ext cx="7164289" cy="412563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78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64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7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5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Intenzione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di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abbandonare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gli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studi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Indice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IRA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Locus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control_</a:t>
                      </a:r>
                      <a:r>
                        <a:rPr lang="it-IT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interno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-.25***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.12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Locus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control_</a:t>
                      </a:r>
                      <a:r>
                        <a:rPr lang="it-IT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esterno</a:t>
                      </a: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 (Altri)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.23***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.10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Locus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control_</a:t>
                      </a:r>
                      <a:r>
                        <a:rPr lang="it-IT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esterno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(fortuna/sfortuna)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.26***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-.04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Amotivazione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.29***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-.15*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Motivazione Esterna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.16*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.04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Motivazione Introiettata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.11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-.05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9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Motivazione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Identificata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-.36***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.03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Motivazione Intrinseca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-.30***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.01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Subsequent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Insitutional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Commitment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-.33***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Times New Roman" pitchFamily="18" charset="0"/>
                          <a:cs typeface="Times New Roman" pitchFamily="18" charset="0"/>
                        </a:rPr>
                        <a:t>.11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Autoefficacia</a:t>
                      </a:r>
                      <a:r>
                        <a:rPr lang="it-IT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accademica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-.37***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.32***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167336" y="116632"/>
            <a:ext cx="5976664" cy="10156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C000"/>
                </a:solidFill>
              </a:rPr>
              <a:t>RISULTATI CORRELAZIONI TRA INTENZIONE </a:t>
            </a:r>
            <a:r>
              <a:rPr lang="it-IT" sz="2000" b="1" dirty="0" err="1">
                <a:solidFill>
                  <a:srgbClr val="FFC000"/>
                </a:solidFill>
              </a:rPr>
              <a:t>DI</a:t>
            </a:r>
            <a:r>
              <a:rPr lang="it-IT" sz="2000" b="1" dirty="0">
                <a:solidFill>
                  <a:srgbClr val="FFC000"/>
                </a:solidFill>
              </a:rPr>
              <a:t> </a:t>
            </a:r>
            <a:r>
              <a:rPr lang="it-IT" sz="2000" b="1">
                <a:solidFill>
                  <a:srgbClr val="FFC000"/>
                </a:solidFill>
              </a:rPr>
              <a:t>ABBANDONAREGLI STUDI, </a:t>
            </a:r>
            <a:r>
              <a:rPr lang="it-IT" sz="2000" b="1" dirty="0">
                <a:solidFill>
                  <a:srgbClr val="FFC000"/>
                </a:solidFill>
              </a:rPr>
              <a:t>INDICE IRA E VARIABILI INDIVIDUALI/PSICOLOGICHE</a:t>
            </a:r>
          </a:p>
        </p:txBody>
      </p:sp>
      <p:sp>
        <p:nvSpPr>
          <p:cNvPr id="4" name="Rettangolo 3"/>
          <p:cNvSpPr/>
          <p:nvPr/>
        </p:nvSpPr>
        <p:spPr bwMode="auto">
          <a:xfrm>
            <a:off x="1259632" y="5589240"/>
            <a:ext cx="2304256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i="1" dirty="0"/>
              <a:t>***p &lt;.001; ** p&lt;.</a:t>
            </a:r>
            <a:r>
              <a:rPr lang="it-IT" sz="1400" dirty="0"/>
              <a:t>01; </a:t>
            </a:r>
            <a:r>
              <a:rPr lang="it-IT" sz="1400" i="1" dirty="0"/>
              <a:t>p&lt;</a:t>
            </a:r>
            <a:r>
              <a:rPr lang="it-IT" sz="1400" dirty="0"/>
              <a:t>.05</a:t>
            </a:r>
            <a:endParaRPr kumimoji="0" lang="it-IT" sz="1400" b="0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8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0" name="Immagine 9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1" name="Immagine 10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9" name="CasellaDiTesto 8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sz="quarter" idx="2"/>
          </p:nvPr>
        </p:nvGraphicFramePr>
        <p:xfrm>
          <a:off x="755576" y="1628800"/>
          <a:ext cx="7596336" cy="22482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17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Intenzione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di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abbandonare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gli</a:t>
                      </a:r>
                      <a:r>
                        <a:rPr lang="en-US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studi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Indice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 pitchFamily="18" charset="0"/>
                          <a:cs typeface="Times New Roman" pitchFamily="18" charset="0"/>
                        </a:rPr>
                        <a:t>IRA</a:t>
                      </a: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Soddisfazione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per esperienza universitaria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-.33***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.21***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Soddisfazione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per rapporto con colleghi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-.26***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.12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Soddisfazione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per rapporto con i docenti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-.29***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.12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Integrazione accademica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-.43***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.12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Numero amici in università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-.24***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.36***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Gruppo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baseline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WhatsApp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con compagni università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-.24***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.19**</a:t>
                      </a:r>
                      <a:endParaRPr lang="it-IT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167336" y="116632"/>
            <a:ext cx="5976664" cy="10772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FFC000"/>
                </a:solidFill>
              </a:rPr>
              <a:t>RISULTATI CORRELAZIONI TRA INTENZIONE </a:t>
            </a:r>
            <a:r>
              <a:rPr lang="it-IT" sz="1600" b="1" dirty="0" err="1">
                <a:solidFill>
                  <a:srgbClr val="FFC000"/>
                </a:solidFill>
              </a:rPr>
              <a:t>DI</a:t>
            </a:r>
            <a:r>
              <a:rPr lang="it-IT" sz="1600" b="1" dirty="0">
                <a:solidFill>
                  <a:srgbClr val="FFC000"/>
                </a:solidFill>
              </a:rPr>
              <a:t> </a:t>
            </a:r>
            <a:r>
              <a:rPr lang="it-IT" sz="1600" b="1">
                <a:solidFill>
                  <a:srgbClr val="FFC000"/>
                </a:solidFill>
              </a:rPr>
              <a:t>ABBANDONAREGLI STUDI, </a:t>
            </a:r>
            <a:r>
              <a:rPr lang="it-IT" sz="1600" b="1" dirty="0">
                <a:solidFill>
                  <a:srgbClr val="FFC000"/>
                </a:solidFill>
              </a:rPr>
              <a:t>INDICE IRA E SODDISFAZIONE PER </a:t>
            </a:r>
            <a:r>
              <a:rPr lang="it-IT" sz="1600" b="1">
                <a:solidFill>
                  <a:srgbClr val="FFC000"/>
                </a:solidFill>
              </a:rPr>
              <a:t>ESPERIENZA UNIVERSITARIA, </a:t>
            </a:r>
            <a:r>
              <a:rPr lang="it-IT" sz="1600" b="1" dirty="0">
                <a:solidFill>
                  <a:srgbClr val="FFC000"/>
                </a:solidFill>
              </a:rPr>
              <a:t>INTEGRAZIONE ACCADEMICA E VARIABILI SOCIALI</a:t>
            </a:r>
          </a:p>
        </p:txBody>
      </p:sp>
      <p:sp>
        <p:nvSpPr>
          <p:cNvPr id="4" name="Rettangolo 3"/>
          <p:cNvSpPr/>
          <p:nvPr/>
        </p:nvSpPr>
        <p:spPr bwMode="auto">
          <a:xfrm>
            <a:off x="755576" y="4005064"/>
            <a:ext cx="2304256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i="1" dirty="0"/>
              <a:t>***p &lt;.001; ** p&lt;.</a:t>
            </a:r>
            <a:r>
              <a:rPr lang="it-IT" sz="1400" dirty="0"/>
              <a:t>01; </a:t>
            </a:r>
            <a:r>
              <a:rPr lang="it-IT" sz="1400" i="1" dirty="0"/>
              <a:t>p&lt;</a:t>
            </a:r>
            <a:r>
              <a:rPr lang="it-IT" sz="1400" dirty="0"/>
              <a:t>.05</a:t>
            </a:r>
            <a:endParaRPr kumimoji="0" lang="it-IT" sz="1400" b="0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251520" y="4725144"/>
            <a:ext cx="8388424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charset="0"/>
              </a:rPr>
              <a:t>Importanza</a:t>
            </a:r>
            <a:r>
              <a:rPr kumimoji="0" lang="it-IT" sz="1800" b="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charset="0"/>
              </a:rPr>
              <a:t> dell’integrazione accademica e della presenza di relazioni sociali 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charset="0"/>
              </a:rPr>
              <a:t>soddisfacenti all’interno del contesto accademico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9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1" name="Immagine 10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2" name="Immagine 11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10" name="CasellaDiTesto 9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sz="quarter" idx="2"/>
          </p:nvPr>
        </p:nvGraphicFramePr>
        <p:xfrm>
          <a:off x="755576" y="1628800"/>
          <a:ext cx="7596336" cy="217625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213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4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54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154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Indice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IRA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Soddisfazione accademica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Integrazione accademica</a:t>
                      </a:r>
                    </a:p>
                  </a:txBody>
                  <a:tcPr marL="15480" marR="15480" marT="0" marB="0"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Studio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solo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.16*</a:t>
                      </a: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.06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Studio in coppia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.02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Studio in gruppo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.03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.06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Ripasso solo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-.01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Ripasso in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coppia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.22**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.07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.07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Ripasso in</a:t>
                      </a:r>
                      <a:r>
                        <a:rPr lang="it-IT" sz="1400" b="1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gruppo</a:t>
                      </a:r>
                      <a:endParaRPr lang="it-IT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.08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.08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.05</a:t>
                      </a:r>
                      <a:endParaRPr lang="it-IT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275856" y="116632"/>
            <a:ext cx="572412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FFC000"/>
                </a:solidFill>
              </a:rPr>
              <a:t>RISULTATI CORRELAZIONI TRA INDICE IRA, SODDISFAZIONE, INTEGRAZIONE ACCADEMICA E MODALITA’ </a:t>
            </a:r>
            <a:r>
              <a:rPr lang="it-IT" sz="1600" b="1" dirty="0" err="1">
                <a:solidFill>
                  <a:srgbClr val="FFC000"/>
                </a:solidFill>
              </a:rPr>
              <a:t>DI</a:t>
            </a:r>
            <a:r>
              <a:rPr lang="it-IT" sz="1600" b="1" dirty="0">
                <a:solidFill>
                  <a:srgbClr val="FFC000"/>
                </a:solidFill>
              </a:rPr>
              <a:t> PREPARAZIONE ESAME</a:t>
            </a:r>
          </a:p>
        </p:txBody>
      </p:sp>
      <p:sp>
        <p:nvSpPr>
          <p:cNvPr id="4" name="Rettangolo 3"/>
          <p:cNvSpPr/>
          <p:nvPr/>
        </p:nvSpPr>
        <p:spPr bwMode="auto">
          <a:xfrm>
            <a:off x="755576" y="4005064"/>
            <a:ext cx="2304256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i="1" dirty="0"/>
              <a:t>***p &lt;.001; ** p&lt;.</a:t>
            </a:r>
            <a:r>
              <a:rPr lang="it-IT" sz="1400" dirty="0"/>
              <a:t>01; </a:t>
            </a:r>
            <a:r>
              <a:rPr lang="it-IT" sz="1400" i="1" dirty="0"/>
              <a:t>p&lt;</a:t>
            </a:r>
            <a:r>
              <a:rPr lang="it-IT" sz="1400" dirty="0"/>
              <a:t>.05</a:t>
            </a:r>
            <a:endParaRPr kumimoji="0" lang="it-IT" sz="1400" b="0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251520" y="4437112"/>
            <a:ext cx="8388424" cy="14401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dirty="0"/>
              <a:t>Chi studia da solo e ripassa in coppia dà un numero più alto di esami,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dirty="0"/>
              <a:t>ma ciò sembra non avere alcun legame con la sua percezione di integrazione accademica.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9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1" name="Immagine 10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2" name="Immagine 11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10" name="CasellaDiTesto 9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159224"/>
          </a:xfrm>
        </p:spPr>
        <p:txBody>
          <a:bodyPr/>
          <a:lstStyle/>
          <a:p>
            <a:pPr algn="ctr"/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QUALI SONO I </a:t>
            </a:r>
            <a:r>
              <a:rPr lang="it-IT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PREDITTORI</a:t>
            </a:r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DELL’</a:t>
            </a:r>
            <a:r>
              <a:rPr lang="it-IT" sz="28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INTENZIONE </a:t>
            </a:r>
            <a:r>
              <a:rPr lang="it-IT" sz="2800" u="sng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ABBANDONARE</a:t>
            </a:r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GLI STUDI, DELL’INDICE </a:t>
            </a:r>
            <a:r>
              <a:rPr lang="it-IT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IRA</a:t>
            </a:r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DELLA </a:t>
            </a:r>
            <a:r>
              <a:rPr lang="it-IT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SODDISFAZIONE</a:t>
            </a:r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E DELL’</a:t>
            </a:r>
            <a:r>
              <a:rPr lang="it-IT" sz="28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INTEGRAZIONE ACCADEMICA</a:t>
            </a:r>
            <a:r>
              <a:rPr lang="it-IT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6" name="Immagine 5" descr="placement_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645024"/>
            <a:ext cx="4104456" cy="2329279"/>
          </a:xfrm>
          <a:prstGeom prst="rect">
            <a:avLst/>
          </a:prstGeom>
        </p:spPr>
      </p:pic>
      <p:grpSp>
        <p:nvGrpSpPr>
          <p:cNvPr id="4" name="Gruppo 3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5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8" name="Immagine 7" descr="FSE COLORE ITA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9" name="Immagine 8" descr="EU_color_orizz.jpg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7" name="CasellaDiTesto 6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419872" y="44624"/>
            <a:ext cx="511256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PREDITTORI DELL’INTENZIONE </a:t>
            </a:r>
            <a:r>
              <a:rPr lang="it-IT" b="1" dirty="0" err="1">
                <a:solidFill>
                  <a:srgbClr val="FFC000"/>
                </a:solidFill>
              </a:rPr>
              <a:t>DI</a:t>
            </a:r>
            <a:r>
              <a:rPr lang="it-IT" b="1" dirty="0">
                <a:solidFill>
                  <a:srgbClr val="FFC000"/>
                </a:solidFill>
              </a:rPr>
              <a:t> ABBANDONARE GLI STUDI</a:t>
            </a:r>
          </a:p>
        </p:txBody>
      </p:sp>
      <p:sp>
        <p:nvSpPr>
          <p:cNvPr id="12" name="Ovale 11"/>
          <p:cNvSpPr/>
          <p:nvPr/>
        </p:nvSpPr>
        <p:spPr bwMode="auto">
          <a:xfrm>
            <a:off x="6372200" y="1268760"/>
            <a:ext cx="2376264" cy="864096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LoC</a:t>
            </a:r>
            <a:r>
              <a:rPr kumimoji="0" lang="it-IT" sz="1800" b="1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Esterno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</a:t>
            </a:r>
            <a:r>
              <a:rPr kumimoji="0" lang="it-IT" sz="1800" b="1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(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caso/fortuna)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3" name="Ovale 12"/>
          <p:cNvSpPr/>
          <p:nvPr/>
        </p:nvSpPr>
        <p:spPr bwMode="auto">
          <a:xfrm>
            <a:off x="6300192" y="4869160"/>
            <a:ext cx="2304256" cy="936104"/>
          </a:xfrm>
          <a:prstGeom prst="ellipse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>
                <a:solidFill>
                  <a:schemeClr val="bg2"/>
                </a:solidFill>
              </a:rPr>
              <a:t>Integrazione </a:t>
            </a:r>
            <a:endParaRPr lang="it-IT" sz="1800" b="1" dirty="0" smtClean="0">
              <a:solidFill>
                <a:schemeClr val="bg2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 smtClean="0">
                <a:solidFill>
                  <a:schemeClr val="bg2"/>
                </a:solidFill>
              </a:rPr>
              <a:t>accademica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4" name="Ovale 13"/>
          <p:cNvSpPr/>
          <p:nvPr/>
        </p:nvSpPr>
        <p:spPr bwMode="auto">
          <a:xfrm>
            <a:off x="755576" y="4941168"/>
            <a:ext cx="2160240" cy="864096"/>
          </a:xfrm>
          <a:prstGeom prst="ellipse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Institutional</a:t>
            </a:r>
            <a:r>
              <a:rPr kumimoji="0" lang="it-IT" sz="1800" b="1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</a:t>
            </a:r>
            <a:endParaRPr kumimoji="0" lang="it-IT" sz="1800" b="1" i="0" u="none" strike="noStrike" cap="none" normalizeH="0" dirty="0" smtClean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commitment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5" name="Ovale 14"/>
          <p:cNvSpPr/>
          <p:nvPr/>
        </p:nvSpPr>
        <p:spPr bwMode="auto">
          <a:xfrm>
            <a:off x="323528" y="1268760"/>
            <a:ext cx="2376264" cy="792088"/>
          </a:xfrm>
          <a:prstGeom prst="ellipse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Autoefficacia 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accademica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3347864" y="2924944"/>
            <a:ext cx="2376264" cy="9864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INTENZIONE</a:t>
            </a:r>
            <a:r>
              <a:rPr kumimoji="0" lang="it-IT" sz="2000" b="1" i="0" u="none" strike="noStrike" cap="none" normalizeH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 </a:t>
            </a:r>
            <a:r>
              <a:rPr kumimoji="0" lang="it-IT" sz="2000" b="1" i="0" u="none" strike="noStrike" cap="none" normalizeH="0" dirty="0" err="1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DI</a:t>
            </a:r>
            <a:r>
              <a:rPr kumimoji="0" lang="it-IT" sz="2000" b="1" i="0" u="none" strike="noStrike" cap="none" normalizeH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ABBANDONARE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 GLI STUDI</a:t>
            </a:r>
            <a:endParaRPr kumimoji="0" lang="it-IT" sz="20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charset="0"/>
            </a:endParaRPr>
          </a:p>
        </p:txBody>
      </p:sp>
      <p:cxnSp>
        <p:nvCxnSpPr>
          <p:cNvPr id="28" name="Connettore 2 27"/>
          <p:cNvCxnSpPr>
            <a:stCxn id="12" idx="4"/>
          </p:cNvCxnSpPr>
          <p:nvPr/>
        </p:nvCxnSpPr>
        <p:spPr bwMode="auto">
          <a:xfrm flipH="1">
            <a:off x="6012160" y="2132856"/>
            <a:ext cx="1548172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onnettore 2 31"/>
          <p:cNvCxnSpPr/>
          <p:nvPr/>
        </p:nvCxnSpPr>
        <p:spPr bwMode="auto">
          <a:xfrm flipH="1" flipV="1">
            <a:off x="6084168" y="3789040"/>
            <a:ext cx="1368152" cy="10801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Connettore 2 33"/>
          <p:cNvCxnSpPr>
            <a:stCxn id="14" idx="0"/>
          </p:cNvCxnSpPr>
          <p:nvPr/>
        </p:nvCxnSpPr>
        <p:spPr bwMode="auto">
          <a:xfrm flipV="1">
            <a:off x="1835696" y="3573016"/>
            <a:ext cx="1368152" cy="13681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Connettore 2 35"/>
          <p:cNvCxnSpPr>
            <a:stCxn id="15" idx="4"/>
          </p:cNvCxnSpPr>
          <p:nvPr/>
        </p:nvCxnSpPr>
        <p:spPr bwMode="auto">
          <a:xfrm>
            <a:off x="1511660" y="2060848"/>
            <a:ext cx="1620180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CasellaDiTesto 59"/>
          <p:cNvSpPr txBox="1"/>
          <p:nvPr/>
        </p:nvSpPr>
        <p:spPr>
          <a:xfrm>
            <a:off x="6084168" y="2276872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.13*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7092280" y="4221088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-.18*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1475656" y="4077072"/>
            <a:ext cx="89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-.23***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2267744" y="2348880"/>
            <a:ext cx="130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-.15*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0" y="6237312"/>
            <a:ext cx="586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progetto: 16/06AG100000FOR, CUP B66G17000130003) </a:t>
            </a:r>
          </a:p>
        </p:txBody>
      </p:sp>
      <p:grpSp>
        <p:nvGrpSpPr>
          <p:cNvPr id="74" name="Gruppo 73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75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77" name="Immagine 76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78" name="Immagine 77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76" name="CasellaDiTesto 75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635896" y="332656"/>
            <a:ext cx="511256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PREDITTORI DELL’INTENZIONE DELL’INDICE IRA</a:t>
            </a:r>
          </a:p>
        </p:txBody>
      </p:sp>
      <p:sp>
        <p:nvSpPr>
          <p:cNvPr id="15" name="Ovale 14"/>
          <p:cNvSpPr/>
          <p:nvPr/>
        </p:nvSpPr>
        <p:spPr bwMode="auto">
          <a:xfrm>
            <a:off x="539552" y="1340768"/>
            <a:ext cx="2232248" cy="864096"/>
          </a:xfrm>
          <a:prstGeom prst="ellipse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Autoefficacia 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accademica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827584" y="4985792"/>
            <a:ext cx="2088232" cy="792088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 err="1">
                <a:solidFill>
                  <a:schemeClr val="bg2"/>
                </a:solidFill>
              </a:rPr>
              <a:t>Amotivazione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5508104" y="2946648"/>
            <a:ext cx="2376264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INDICE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imes New Roman" charset="0"/>
              </a:rPr>
              <a:t>IRA</a:t>
            </a:r>
          </a:p>
        </p:txBody>
      </p:sp>
      <p:cxnSp>
        <p:nvCxnSpPr>
          <p:cNvPr id="36" name="Connettore 2 35"/>
          <p:cNvCxnSpPr/>
          <p:nvPr/>
        </p:nvCxnSpPr>
        <p:spPr bwMode="auto">
          <a:xfrm>
            <a:off x="1763688" y="2259398"/>
            <a:ext cx="3528392" cy="10975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Connettore 2 44"/>
          <p:cNvCxnSpPr/>
          <p:nvPr/>
        </p:nvCxnSpPr>
        <p:spPr bwMode="auto">
          <a:xfrm flipV="1">
            <a:off x="1835696" y="3645024"/>
            <a:ext cx="3528392" cy="13681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sellaDiTesto 62"/>
          <p:cNvSpPr txBox="1"/>
          <p:nvPr/>
        </p:nvSpPr>
        <p:spPr>
          <a:xfrm>
            <a:off x="3779912" y="25649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.38***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3131840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-.</a:t>
            </a:r>
            <a:r>
              <a:rPr lang="it-IT" sz="1800" b="1" dirty="0" smtClean="0">
                <a:solidFill>
                  <a:srgbClr val="FFC000"/>
                </a:solidFill>
              </a:rPr>
              <a:t>23*</a:t>
            </a:r>
            <a:endParaRPr lang="it-IT" sz="1800" b="1" dirty="0">
              <a:solidFill>
                <a:srgbClr val="FFC000"/>
              </a:solidFill>
            </a:endParaRPr>
          </a:p>
        </p:txBody>
      </p:sp>
      <p:grpSp>
        <p:nvGrpSpPr>
          <p:cNvPr id="48" name="Gruppo 47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49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51" name="Immagine 50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52" name="Immagine 51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50" name="CasellaDiTesto 49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2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8" name="Immagine 7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9" name="Immagine 8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251520" y="1298574"/>
            <a:ext cx="8496944" cy="400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3200" b="1" dirty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it-IT" sz="4000" b="1" dirty="0">
                <a:solidFill>
                  <a:schemeClr val="tx1"/>
                </a:solidFill>
              </a:rPr>
              <a:t>	</a:t>
            </a:r>
            <a:r>
              <a:rPr lang="it-IT" sz="3200" b="1" dirty="0">
                <a:solidFill>
                  <a:srgbClr val="FFC000"/>
                </a:solidFill>
              </a:rPr>
              <a:t>OBIETTIVI</a:t>
            </a:r>
            <a:r>
              <a:rPr lang="it-IT" sz="3200" dirty="0">
                <a:solidFill>
                  <a:srgbClr val="FFC000"/>
                </a:solidFill>
              </a:rPr>
              <a:t>:</a:t>
            </a:r>
            <a:endParaRPr lang="it-IT" sz="3600" dirty="0">
              <a:solidFill>
                <a:srgbClr val="FFC000"/>
              </a:solidFill>
            </a:endParaRPr>
          </a:p>
          <a:p>
            <a:endParaRPr lang="it-IT" sz="3600" dirty="0"/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eriod"/>
            </a:pPr>
            <a:r>
              <a:rPr lang="it-IT" b="1" dirty="0">
                <a:solidFill>
                  <a:srgbClr val="FFC000"/>
                </a:solidFill>
                <a:latin typeface="Times New Roman"/>
                <a:ea typeface="Times New Roman"/>
                <a:cs typeface="Times New Roman"/>
              </a:rPr>
              <a:t>Studio 1</a:t>
            </a:r>
            <a:r>
              <a:rPr lang="it-IT" dirty="0">
                <a:latin typeface="Times New Roman"/>
                <a:ea typeface="Times New Roman"/>
                <a:cs typeface="Times New Roman"/>
              </a:rPr>
              <a:t>: rilevare e analizzare le prestazioni accademiche degli studenti dell’Università della Valle d’Aosta</a:t>
            </a: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eriod"/>
            </a:pPr>
            <a:endParaRPr lang="it-IT" sz="18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eriod"/>
            </a:pPr>
            <a:r>
              <a:rPr lang="it-IT" b="1" dirty="0">
                <a:solidFill>
                  <a:srgbClr val="FFC000"/>
                </a:solidFill>
                <a:latin typeface="Times New Roman"/>
                <a:ea typeface="Times New Roman"/>
                <a:cs typeface="Times New Roman"/>
              </a:rPr>
              <a:t>Studio 2:</a:t>
            </a:r>
            <a:r>
              <a:rPr lang="it-IT" dirty="0">
                <a:latin typeface="Times New Roman"/>
                <a:ea typeface="Times New Roman"/>
                <a:cs typeface="Times New Roman"/>
              </a:rPr>
              <a:t> studiare i fattori associati al successo e all’insuccesso accademico dell’esperienza universitaria degli studenti </a:t>
            </a:r>
          </a:p>
        </p:txBody>
      </p:sp>
      <p:pic>
        <p:nvPicPr>
          <p:cNvPr id="1028" name="Picture 4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60648"/>
            <a:ext cx="2987824" cy="2240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563888" y="212447"/>
            <a:ext cx="5112568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PREDITTORI DELL’INTEGRAZIONE ACCADEMICA</a:t>
            </a:r>
          </a:p>
        </p:txBody>
      </p:sp>
      <p:sp>
        <p:nvSpPr>
          <p:cNvPr id="16" name="Ovale 15"/>
          <p:cNvSpPr/>
          <p:nvPr/>
        </p:nvSpPr>
        <p:spPr bwMode="auto">
          <a:xfrm>
            <a:off x="179512" y="2996952"/>
            <a:ext cx="2304256" cy="1080120"/>
          </a:xfrm>
          <a:prstGeom prst="ellipse">
            <a:avLst/>
          </a:prstGeom>
          <a:solidFill>
            <a:srgbClr val="99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Soddisfazione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 smtClean="0">
                <a:solidFill>
                  <a:schemeClr val="bg2"/>
                </a:solidFill>
              </a:rPr>
              <a:t>Rapporto con </a:t>
            </a: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colleghi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8" name="Ovale 17"/>
          <p:cNvSpPr/>
          <p:nvPr/>
        </p:nvSpPr>
        <p:spPr bwMode="auto">
          <a:xfrm>
            <a:off x="92606" y="1052736"/>
            <a:ext cx="2463170" cy="1246292"/>
          </a:xfrm>
          <a:prstGeom prst="ellipse">
            <a:avLst/>
          </a:prstGeom>
          <a:solidFill>
            <a:srgbClr val="99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Soddisfazione</a:t>
            </a: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per esperienza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università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323528" y="5013176"/>
            <a:ext cx="2304256" cy="997034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b="1" dirty="0" err="1">
                <a:solidFill>
                  <a:schemeClr val="bg2"/>
                </a:solidFill>
              </a:rPr>
              <a:t>Amotivazione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6084168" y="2852936"/>
            <a:ext cx="2376264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FFC000"/>
                </a:solidFill>
              </a:rPr>
              <a:t>INTEGRAZIONE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FFC000"/>
                </a:solidFill>
              </a:rPr>
              <a:t>ACCADEMICA</a:t>
            </a:r>
            <a:endParaRPr kumimoji="0" lang="it-IT" sz="20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charset="0"/>
            </a:endParaRPr>
          </a:p>
        </p:txBody>
      </p:sp>
      <p:cxnSp>
        <p:nvCxnSpPr>
          <p:cNvPr id="38" name="Connettore 2 37"/>
          <p:cNvCxnSpPr/>
          <p:nvPr/>
        </p:nvCxnSpPr>
        <p:spPr bwMode="auto">
          <a:xfrm flipV="1">
            <a:off x="2483768" y="3429000"/>
            <a:ext cx="3384376" cy="720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Connettore 2 41"/>
          <p:cNvCxnSpPr>
            <a:stCxn id="18" idx="6"/>
          </p:cNvCxnSpPr>
          <p:nvPr/>
        </p:nvCxnSpPr>
        <p:spPr bwMode="auto">
          <a:xfrm>
            <a:off x="2555776" y="1675882"/>
            <a:ext cx="3384376" cy="11050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Connettore 2 44"/>
          <p:cNvCxnSpPr>
            <a:stCxn id="19" idx="6"/>
          </p:cNvCxnSpPr>
          <p:nvPr/>
        </p:nvCxnSpPr>
        <p:spPr bwMode="auto">
          <a:xfrm flipV="1">
            <a:off x="2627784" y="3861049"/>
            <a:ext cx="3312368" cy="16506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CasellaDiTesto 64"/>
          <p:cNvSpPr txBox="1"/>
          <p:nvPr/>
        </p:nvSpPr>
        <p:spPr>
          <a:xfrm>
            <a:off x="3519005" y="3068960"/>
            <a:ext cx="75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.17*</a:t>
            </a:r>
          </a:p>
        </p:txBody>
      </p:sp>
      <p:sp>
        <p:nvSpPr>
          <p:cNvPr id="66" name="CasellaDiTesto 65"/>
          <p:cNvSpPr txBox="1"/>
          <p:nvPr/>
        </p:nvSpPr>
        <p:spPr>
          <a:xfrm>
            <a:off x="3995936" y="17728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.17*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3510187" y="4293096"/>
            <a:ext cx="85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rgbClr val="FFC000"/>
                </a:solidFill>
              </a:rPr>
              <a:t>-.17*</a:t>
            </a:r>
          </a:p>
        </p:txBody>
      </p:sp>
      <p:grpSp>
        <p:nvGrpSpPr>
          <p:cNvPr id="41" name="Gruppo 40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43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50" name="Immagine 49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51" name="Immagine 50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47" name="CasellaDiTesto 46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707904" y="332656"/>
            <a:ext cx="5112568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PREDITTORI DELLA SODDISFAZIONE PER L’ESPERIENZA UNIVERSITARIA</a:t>
            </a:r>
          </a:p>
        </p:txBody>
      </p:sp>
      <p:sp>
        <p:nvSpPr>
          <p:cNvPr id="20" name="Rettangolo 19"/>
          <p:cNvSpPr/>
          <p:nvPr/>
        </p:nvSpPr>
        <p:spPr bwMode="auto">
          <a:xfrm>
            <a:off x="5868144" y="2802632"/>
            <a:ext cx="2808312" cy="10584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FFC000"/>
                </a:solidFill>
              </a:rPr>
              <a:t>SODDISFAZIONE PER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FFC000"/>
                </a:solidFill>
              </a:rPr>
              <a:t> ESPERIENZA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FFC000"/>
                </a:solidFill>
              </a:rPr>
              <a:t>UNIVERSITARIA</a:t>
            </a:r>
            <a:endParaRPr kumimoji="0" lang="it-IT" sz="20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Times New Roman" charset="0"/>
            </a:endParaRPr>
          </a:p>
        </p:txBody>
      </p:sp>
      <p:cxnSp>
        <p:nvCxnSpPr>
          <p:cNvPr id="36" name="Connettore 2 35"/>
          <p:cNvCxnSpPr/>
          <p:nvPr/>
        </p:nvCxnSpPr>
        <p:spPr bwMode="auto">
          <a:xfrm>
            <a:off x="2519264" y="1633943"/>
            <a:ext cx="3060848" cy="150702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sellaDiTesto 62"/>
          <p:cNvSpPr txBox="1"/>
          <p:nvPr/>
        </p:nvSpPr>
        <p:spPr>
          <a:xfrm>
            <a:off x="4067944" y="184482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FFC000"/>
                </a:solidFill>
              </a:rPr>
              <a:t>.16*</a:t>
            </a:r>
          </a:p>
        </p:txBody>
      </p:sp>
      <p:sp>
        <p:nvSpPr>
          <p:cNvPr id="50" name="Ovale 49"/>
          <p:cNvSpPr/>
          <p:nvPr/>
        </p:nvSpPr>
        <p:spPr bwMode="auto">
          <a:xfrm>
            <a:off x="395536" y="4509120"/>
            <a:ext cx="2160240" cy="1141842"/>
          </a:xfrm>
          <a:prstGeom prst="ellipse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Integrazione</a:t>
            </a:r>
            <a:r>
              <a:rPr kumimoji="0" lang="it-IT" sz="1800" b="1" i="0" u="none" strike="noStrike" cap="none" normalizeH="0" dirty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 </a:t>
            </a:r>
            <a:endParaRPr kumimoji="0" lang="it-IT" sz="1800" b="1" i="0" u="none" strike="noStrike" cap="none" normalizeH="0" dirty="0" smtClean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accademica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3347864" y="4005064"/>
            <a:ext cx="8312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FFC000"/>
                </a:solidFill>
              </a:rPr>
              <a:t>.34</a:t>
            </a:r>
            <a:r>
              <a:rPr lang="it-IT" sz="1400" b="1" dirty="0" smtClean="0">
                <a:solidFill>
                  <a:srgbClr val="FFC000"/>
                </a:solidFill>
              </a:rPr>
              <a:t>***</a:t>
            </a:r>
            <a:endParaRPr lang="it-IT" sz="1400" b="1" dirty="0">
              <a:solidFill>
                <a:srgbClr val="FFC000"/>
              </a:solidFill>
            </a:endParaRPr>
          </a:p>
        </p:txBody>
      </p:sp>
      <p:grpSp>
        <p:nvGrpSpPr>
          <p:cNvPr id="35" name="Gruppo 34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37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39" name="Immagine 38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40" name="Immagine 39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38" name="CasellaDiTesto 37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  <p:sp>
        <p:nvSpPr>
          <p:cNvPr id="43" name="Ovale 42"/>
          <p:cNvSpPr/>
          <p:nvPr/>
        </p:nvSpPr>
        <p:spPr bwMode="auto">
          <a:xfrm>
            <a:off x="251520" y="1124744"/>
            <a:ext cx="2195736" cy="1080120"/>
          </a:xfrm>
          <a:prstGeom prst="ellipse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Autoefficacia </a:t>
            </a: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accademica</a:t>
            </a:r>
            <a:endParaRPr kumimoji="0" lang="it-IT" sz="1800" b="1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cxnSp>
        <p:nvCxnSpPr>
          <p:cNvPr id="47" name="Connettore 2 46"/>
          <p:cNvCxnSpPr/>
          <p:nvPr/>
        </p:nvCxnSpPr>
        <p:spPr bwMode="auto">
          <a:xfrm flipV="1">
            <a:off x="2555776" y="3717032"/>
            <a:ext cx="3096344" cy="14092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Conclusioni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79512" y="1124744"/>
            <a:ext cx="85234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itchFamily="2" charset="2"/>
              <a:buChar char="q"/>
            </a:pPr>
            <a:r>
              <a:rPr lang="it-IT" sz="1800" dirty="0"/>
              <a:t>Variabili socio-demografiche (status socio-economico, età) </a:t>
            </a:r>
            <a:r>
              <a:rPr lang="it-IT" sz="1800" dirty="0" smtClean="0"/>
              <a:t>hanno un ruolo molto marginale </a:t>
            </a:r>
            <a:r>
              <a:rPr lang="it-IT" sz="1800" dirty="0"/>
              <a:t>nel successo accademico </a:t>
            </a:r>
            <a:r>
              <a:rPr lang="it-IT" sz="1800" dirty="0" smtClean="0"/>
              <a:t>e non </a:t>
            </a:r>
            <a:r>
              <a:rPr lang="it-IT" sz="1800" dirty="0"/>
              <a:t>sono modificabili.</a:t>
            </a:r>
          </a:p>
          <a:p>
            <a:pPr marL="266700" indent="-266700" algn="just">
              <a:buFont typeface="Wingdings" pitchFamily="2" charset="2"/>
              <a:buChar char="q"/>
            </a:pPr>
            <a:endParaRPr lang="it-IT" sz="1800" dirty="0"/>
          </a:p>
          <a:p>
            <a:pPr marL="266700" indent="-266700" algn="just">
              <a:buFont typeface="Wingdings" pitchFamily="2" charset="2"/>
              <a:buChar char="q"/>
            </a:pPr>
            <a:r>
              <a:rPr lang="it-IT" sz="1800" dirty="0"/>
              <a:t>Successo e integrazione accademica sono in correlazione tra loro: più hai integrazione sociale meglio vai e meno hai intenzione di abbandonare gli studi, oltre ad essere più soddisfatto dell’esperienza universitaria che stai facendo. </a:t>
            </a:r>
          </a:p>
          <a:p>
            <a:pPr marL="266700" indent="-266700" algn="just">
              <a:buFont typeface="Wingdings" pitchFamily="2" charset="2"/>
              <a:buChar char="q"/>
            </a:pPr>
            <a:endParaRPr lang="it-IT" sz="1800" dirty="0"/>
          </a:p>
          <a:p>
            <a:pPr marL="266700" indent="-266700" algn="just">
              <a:buFont typeface="Wingdings" pitchFamily="2" charset="2"/>
              <a:buChar char="q"/>
            </a:pPr>
            <a:r>
              <a:rPr lang="it-IT" sz="1800" dirty="0"/>
              <a:t>Assieme all’integrazione </a:t>
            </a:r>
            <a:r>
              <a:rPr lang="it-IT" sz="1800" dirty="0" smtClean="0"/>
              <a:t>accademica, </a:t>
            </a:r>
            <a:r>
              <a:rPr lang="it-IT" sz="1800" dirty="0"/>
              <a:t>anche l’avere delle relazioni sociali all’interno dell’università sembra essere legato sia a una minore intenzione di abbandonare gli studi sia a un miglior successo accademico.</a:t>
            </a:r>
          </a:p>
          <a:p>
            <a:pPr marL="266700" indent="-266700" algn="just">
              <a:buFont typeface="Wingdings" pitchFamily="2" charset="2"/>
              <a:buChar char="q"/>
            </a:pPr>
            <a:endParaRPr lang="it-IT" sz="1800" dirty="0"/>
          </a:p>
          <a:p>
            <a:pPr marL="266700" indent="-266700" algn="just">
              <a:buFont typeface="Wingdings" pitchFamily="2" charset="2"/>
              <a:buChar char="q"/>
            </a:pPr>
            <a:r>
              <a:rPr lang="it-IT" sz="1800" dirty="0" smtClean="0"/>
              <a:t>L’autoefficacia </a:t>
            </a:r>
            <a:r>
              <a:rPr lang="it-IT" sz="1800" dirty="0"/>
              <a:t>accademica, l’attribuzione causale dell’insuccesso e l’</a:t>
            </a:r>
            <a:r>
              <a:rPr lang="it-IT" sz="1800" dirty="0" err="1"/>
              <a:t>institutional</a:t>
            </a:r>
            <a:r>
              <a:rPr lang="it-IT" sz="1800" dirty="0"/>
              <a:t> </a:t>
            </a:r>
            <a:r>
              <a:rPr lang="it-IT" sz="1800" dirty="0" err="1"/>
              <a:t>commitment</a:t>
            </a:r>
            <a:r>
              <a:rPr lang="it-IT" sz="1800" dirty="0"/>
              <a:t> (l’avere sviluppato un legame di attaccamento con l’università) ricoprono un ruolo </a:t>
            </a:r>
            <a:r>
              <a:rPr lang="it-IT" sz="1800" dirty="0" smtClean="0"/>
              <a:t>centrale per </a:t>
            </a:r>
            <a:r>
              <a:rPr lang="it-IT" sz="1800" dirty="0"/>
              <a:t>il successo </a:t>
            </a:r>
            <a:r>
              <a:rPr lang="it-IT" sz="1800" dirty="0" smtClean="0"/>
              <a:t>accademico.</a:t>
            </a:r>
            <a:endParaRPr lang="it-IT" sz="1800" dirty="0"/>
          </a:p>
        </p:txBody>
      </p:sp>
      <p:grpSp>
        <p:nvGrpSpPr>
          <p:cNvPr id="5" name="Gruppo 4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6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10" name="Immagine 9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11" name="Immagine 10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9" name="CasellaDiTesto 8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  <p:pic>
        <p:nvPicPr>
          <p:cNvPr id="7" name="Immagine 6" descr="laureati amic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5231678"/>
            <a:ext cx="2886720" cy="1626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846601" y="1556792"/>
            <a:ext cx="7329635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effectLst/>
                <a:latin typeface="Tempus Sans ITC" pitchFamily="82" charset="0"/>
              </a:rPr>
              <a:t>Grazie per l’attenzione!</a:t>
            </a:r>
          </a:p>
          <a:p>
            <a:pPr algn="l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l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l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r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r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r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r"/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r>
              <a:rPr lang="it-IT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</a:rPr>
              <a:t>Dott.ssa Mara Morelli     </a:t>
            </a:r>
            <a:r>
              <a:rPr lang="it-IT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  <a:hlinkClick r:id="rId2"/>
              </a:rPr>
              <a:t>m.morelli@univda.it</a:t>
            </a:r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r>
              <a:rPr lang="it-IT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</a:rPr>
              <a:t>Prof.ssa Elena </a:t>
            </a:r>
            <a:r>
              <a:rPr lang="it-IT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</a:rPr>
              <a:t>Cattelino</a:t>
            </a:r>
            <a:r>
              <a:rPr lang="it-IT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</a:rPr>
              <a:t>    </a:t>
            </a:r>
            <a:r>
              <a:rPr lang="it-IT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FF"/>
                </a:solidFill>
                <a:latin typeface="Tempus Sans ITC" pitchFamily="82" charset="0"/>
                <a:hlinkClick r:id="rId3"/>
              </a:rPr>
              <a:t>e.cattelino@univda.it</a:t>
            </a:r>
            <a:endParaRPr lang="it-IT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  <a:p>
            <a:pPr algn="l"/>
            <a:endParaRPr lang="it-IT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FF"/>
              </a:solidFill>
              <a:latin typeface="Tempus Sans ITC" pitchFamily="82" charset="0"/>
            </a:endParaRPr>
          </a:p>
        </p:txBody>
      </p:sp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924944"/>
            <a:ext cx="3505994" cy="1839211"/>
          </a:xfrm>
          <a:prstGeom prst="rect">
            <a:avLst/>
          </a:prstGeom>
          <a:noFill/>
        </p:spPr>
      </p:pic>
      <p:grpSp>
        <p:nvGrpSpPr>
          <p:cNvPr id="4" name="Gruppo 3"/>
          <p:cNvGrpSpPr/>
          <p:nvPr/>
        </p:nvGrpSpPr>
        <p:grpSpPr>
          <a:xfrm>
            <a:off x="0" y="6237312"/>
            <a:ext cx="8244408" cy="584775"/>
            <a:chOff x="0" y="6273225"/>
            <a:chExt cx="8244408" cy="584775"/>
          </a:xfrm>
        </p:grpSpPr>
        <p:grpSp>
          <p:nvGrpSpPr>
            <p:cNvPr id="5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8" name="Immagine 7" descr="FSE COLORE ITA.jpg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9" name="Immagine 8" descr="EU_color_orizz.jpg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7" name="CasellaDiTesto 6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4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98072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83568" y="908720"/>
            <a:ext cx="4968552" cy="584775"/>
          </a:xfrm>
          <a:prstGeom prst="rect">
            <a:avLst/>
          </a:prstGeom>
          <a:noFill/>
          <a:ln>
            <a:solidFill>
              <a:srgbClr val="FFFF66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STUDIO 1</a:t>
            </a:r>
          </a:p>
        </p:txBody>
      </p:sp>
      <p:pic>
        <p:nvPicPr>
          <p:cNvPr id="20482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0"/>
            <a:ext cx="1763688" cy="1763689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0" y="1700808"/>
            <a:ext cx="871296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360363" indent="-360363" algn="just">
              <a:buFont typeface="Wingdings" pitchFamily="2" charset="2"/>
              <a:buChar char="q"/>
            </a:pPr>
            <a:r>
              <a:rPr lang="it-IT" dirty="0"/>
              <a:t>Abbiamo analizzato i livelli di successo/insuccesso accademico all’Università della Valle d’Aosta utilizzando </a:t>
            </a:r>
            <a:r>
              <a:rPr lang="it-IT" b="1" dirty="0">
                <a:solidFill>
                  <a:srgbClr val="FFC000"/>
                </a:solidFill>
              </a:rPr>
              <a:t>BANCHE DATI UNIVDA </a:t>
            </a:r>
            <a:r>
              <a:rPr lang="it-IT" dirty="0"/>
              <a:t>fornite dall’Ufficio Statistiche (dati al 31/12/2017 per gli anni successivi al primo) </a:t>
            </a:r>
            <a:r>
              <a:rPr lang="it-IT" dirty="0">
                <a:solidFill>
                  <a:schemeClr val="tx1"/>
                </a:solidFill>
              </a:rPr>
              <a:t>per fornire </a:t>
            </a:r>
            <a:r>
              <a:rPr lang="it-IT" b="1" dirty="0">
                <a:solidFill>
                  <a:srgbClr val="FFC000"/>
                </a:solidFill>
              </a:rPr>
              <a:t>indicazioni</a:t>
            </a:r>
            <a:r>
              <a:rPr lang="it-IT" b="1" dirty="0">
                <a:solidFill>
                  <a:srgbClr val="FFFF66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ai responsabili della didattica.</a:t>
            </a:r>
          </a:p>
          <a:p>
            <a:pPr marL="360363" indent="-360363" algn="just">
              <a:buFont typeface="Wingdings" pitchFamily="2" charset="2"/>
              <a:buChar char="q"/>
            </a:pPr>
            <a:endParaRPr lang="it-IT" dirty="0">
              <a:solidFill>
                <a:schemeClr val="tx1"/>
              </a:solidFill>
            </a:endParaRPr>
          </a:p>
          <a:p>
            <a:pPr marL="360363" indent="-360363" algn="just">
              <a:buFont typeface="Wingdings" pitchFamily="2" charset="2"/>
              <a:buChar char="q"/>
            </a:pPr>
            <a:r>
              <a:rPr lang="it-IT" dirty="0">
                <a:solidFill>
                  <a:schemeClr val="tx1"/>
                </a:solidFill>
              </a:rPr>
              <a:t>Sono stati stilati dei report per ciascun anno di ogni corso di laurea che sono stati forniti ai direttori dei due dipartimenti (compresi matricole alla fine delle sessioni di gennaio/febbraio 2018 e studenti fuori corso).</a:t>
            </a:r>
          </a:p>
          <a:p>
            <a:endParaRPr lang="it-IT" sz="20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982177"/>
            <a:ext cx="88924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In ogni report sono stati esaminati: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esami</a:t>
            </a:r>
            <a:r>
              <a:rPr lang="it-IT" sz="2100" dirty="0">
                <a:solidFill>
                  <a:schemeClr val="tx1"/>
                </a:solidFill>
              </a:rPr>
              <a:t> superati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CFU</a:t>
            </a:r>
            <a:r>
              <a:rPr lang="it-IT" sz="2100" dirty="0">
                <a:solidFill>
                  <a:schemeClr val="tx1"/>
                </a:solidFill>
              </a:rPr>
              <a:t> maturati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b="1" dirty="0">
                <a:solidFill>
                  <a:schemeClr val="tx1"/>
                </a:solidFill>
              </a:rPr>
              <a:t>Medie</a:t>
            </a:r>
            <a:r>
              <a:rPr lang="it-IT" sz="2100" dirty="0">
                <a:solidFill>
                  <a:schemeClr val="tx1"/>
                </a:solidFill>
              </a:rPr>
              <a:t> dei voti degli studenti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abbandoni potenziali </a:t>
            </a:r>
            <a:r>
              <a:rPr lang="it-IT" sz="2100" dirty="0">
                <a:solidFill>
                  <a:schemeClr val="tx1"/>
                </a:solidFill>
              </a:rPr>
              <a:t>(mancata </a:t>
            </a:r>
            <a:r>
              <a:rPr lang="it-IT" sz="2100" dirty="0" err="1">
                <a:solidFill>
                  <a:schemeClr val="tx1"/>
                </a:solidFill>
              </a:rPr>
              <a:t>reiscrizione</a:t>
            </a:r>
            <a:r>
              <a:rPr lang="it-IT" sz="2100" dirty="0">
                <a:solidFill>
                  <a:schemeClr val="tx1"/>
                </a:solidFill>
              </a:rPr>
              <a:t>)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abbandoni espliciti </a:t>
            </a:r>
            <a:r>
              <a:rPr lang="it-IT" sz="2100" dirty="0">
                <a:solidFill>
                  <a:schemeClr val="tx1"/>
                </a:solidFill>
              </a:rPr>
              <a:t>(trasferimento in uscita ad altro Ateneo e/o rinuncia)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laureati</a:t>
            </a:r>
            <a:r>
              <a:rPr lang="it-IT" sz="2100" dirty="0">
                <a:solidFill>
                  <a:schemeClr val="tx1"/>
                </a:solidFill>
              </a:rPr>
              <a:t> (per il III anno delle triennali e per il II anno delle magistrali)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Per </a:t>
            </a:r>
            <a:r>
              <a:rPr lang="it-IT" sz="2100" b="1" dirty="0">
                <a:solidFill>
                  <a:schemeClr val="tx1"/>
                </a:solidFill>
              </a:rPr>
              <a:t>ogni insegnamento: </a:t>
            </a:r>
            <a:r>
              <a:rPr lang="it-IT" sz="2100" dirty="0">
                <a:solidFill>
                  <a:schemeClr val="tx1"/>
                </a:solidFill>
              </a:rPr>
              <a:t>N. </a:t>
            </a:r>
            <a:r>
              <a:rPr lang="it-IT" sz="2100" b="1" dirty="0">
                <a:solidFill>
                  <a:schemeClr val="tx1"/>
                </a:solidFill>
              </a:rPr>
              <a:t>studenti che hanno superato l’esame </a:t>
            </a:r>
            <a:r>
              <a:rPr lang="it-IT" sz="2100" dirty="0">
                <a:solidFill>
                  <a:schemeClr val="tx1"/>
                </a:solidFill>
              </a:rPr>
              <a:t>e N. studenti che hanno ottenuto un voto ≤ 23</a:t>
            </a:r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dirty="0">
                <a:solidFill>
                  <a:schemeClr val="tx1"/>
                </a:solidFill>
              </a:rPr>
              <a:t>N. studenti al di sotto dell’</a:t>
            </a:r>
            <a:r>
              <a:rPr lang="it-IT" sz="2100" b="1" dirty="0">
                <a:solidFill>
                  <a:schemeClr val="tx1"/>
                </a:solidFill>
              </a:rPr>
              <a:t>indice IRA </a:t>
            </a:r>
            <a:r>
              <a:rPr lang="it-IT" sz="2000" dirty="0">
                <a:solidFill>
                  <a:schemeClr val="tx1"/>
                </a:solidFill>
              </a:rPr>
              <a:t>(= </a:t>
            </a:r>
            <a:r>
              <a:rPr lang="it-IT" sz="2000" dirty="0" err="1"/>
              <a:t>N°</a:t>
            </a:r>
            <a:r>
              <a:rPr lang="it-IT" sz="2000" dirty="0"/>
              <a:t> CFU conseguiti /</a:t>
            </a:r>
            <a:r>
              <a:rPr lang="it-IT" sz="2000" dirty="0" err="1"/>
              <a:t>N°</a:t>
            </a:r>
            <a:r>
              <a:rPr lang="it-IT" sz="2000" dirty="0"/>
              <a:t> CFU previsti)</a:t>
            </a:r>
          </a:p>
          <a:p>
            <a:pPr marL="269875" indent="-269875" algn="just"/>
            <a:endParaRPr lang="it-IT" sz="2100" dirty="0"/>
          </a:p>
          <a:p>
            <a:pPr marL="269875" indent="-269875" algn="just">
              <a:buFont typeface="Arial" pitchFamily="34" charset="0"/>
              <a:buChar char="•"/>
            </a:pPr>
            <a:r>
              <a:rPr lang="it-IT" sz="2100" b="1" dirty="0">
                <a:solidFill>
                  <a:srgbClr val="FFC000"/>
                </a:solidFill>
              </a:rPr>
              <a:t>Individuazione di </a:t>
            </a:r>
            <a:r>
              <a:rPr lang="it-IT" sz="2100" b="1" u="sng" dirty="0">
                <a:solidFill>
                  <a:srgbClr val="FFC000"/>
                </a:solidFill>
              </a:rPr>
              <a:t>4 fasce di rischio</a:t>
            </a:r>
            <a:r>
              <a:rPr lang="it-IT" sz="2100" b="1" dirty="0">
                <a:solidFill>
                  <a:srgbClr val="FFC000"/>
                </a:solidFill>
              </a:rPr>
              <a:t> per ogni anno di corso esaminato: 2 fasce di studenti a </a:t>
            </a:r>
            <a:r>
              <a:rPr lang="it-IT" sz="2100" b="1" u="sng" dirty="0">
                <a:solidFill>
                  <a:srgbClr val="FFC000"/>
                </a:solidFill>
              </a:rPr>
              <a:t>rischio abbandono (alto e medio)</a:t>
            </a:r>
            <a:r>
              <a:rPr lang="it-IT" sz="2100" b="1" dirty="0">
                <a:solidFill>
                  <a:srgbClr val="FFC000"/>
                </a:solidFill>
              </a:rPr>
              <a:t> e due fasce di  studenti a </a:t>
            </a:r>
            <a:r>
              <a:rPr lang="it-IT" sz="2100" b="1" u="sng" dirty="0">
                <a:solidFill>
                  <a:srgbClr val="FFC000"/>
                </a:solidFill>
              </a:rPr>
              <a:t>rischio ritardo (alto e medio)</a:t>
            </a:r>
            <a:r>
              <a:rPr lang="it-IT" sz="2100" b="1" dirty="0">
                <a:solidFill>
                  <a:srgbClr val="FFC000"/>
                </a:solidFill>
              </a:rPr>
              <a:t>: </a:t>
            </a:r>
            <a:r>
              <a:rPr lang="it-IT" sz="2100" b="1" dirty="0">
                <a:solidFill>
                  <a:schemeClr val="tx1"/>
                </a:solidFill>
              </a:rPr>
              <a:t>all’interno di ogni fascia, sono stati individuati gli studenti che avevano anche una media ≤ 23,5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0" y="6273225"/>
            <a:ext cx="8244408" cy="584775"/>
            <a:chOff x="0" y="6273225"/>
            <a:chExt cx="8244408" cy="584775"/>
          </a:xfrm>
        </p:grpSpPr>
        <p:grpSp>
          <p:nvGrpSpPr>
            <p:cNvPr id="4" name="Gruppo 9"/>
            <p:cNvGrpSpPr/>
            <p:nvPr/>
          </p:nvGrpSpPr>
          <p:grpSpPr>
            <a:xfrm>
              <a:off x="5868144" y="6291968"/>
              <a:ext cx="2376264" cy="566032"/>
              <a:chOff x="899592" y="2924944"/>
              <a:chExt cx="3744416" cy="926072"/>
            </a:xfrm>
          </p:grpSpPr>
          <p:pic>
            <p:nvPicPr>
              <p:cNvPr id="7" name="Immagine 6" descr="FSE COLORE ITA.jpg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377844" y="2924944"/>
                <a:ext cx="1266164" cy="922794"/>
              </a:xfrm>
              <a:prstGeom prst="rect">
                <a:avLst/>
              </a:prstGeom>
            </p:spPr>
          </p:pic>
          <p:pic>
            <p:nvPicPr>
              <p:cNvPr id="8" name="Immagine 7" descr="EU_color_orizz.jpg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99592" y="2924944"/>
                <a:ext cx="2497379" cy="926072"/>
              </a:xfrm>
              <a:prstGeom prst="rect">
                <a:avLst/>
              </a:prstGeom>
            </p:spPr>
          </p:pic>
        </p:grpSp>
        <p:sp>
          <p:nvSpPr>
            <p:cNvPr id="5" name="CasellaDiTesto 4"/>
            <p:cNvSpPr txBox="1"/>
            <p:nvPr/>
          </p:nvSpPr>
          <p:spPr>
            <a:xfrm>
              <a:off x="0" y="6273225"/>
              <a:ext cx="5868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chemeClr val="accent1">
                      <a:lumMod val="75000"/>
                    </a:schemeClr>
                  </a:solidFill>
                </a:rPr>
                <a:t>Piano Giovani della Regione Autonoma Valle d’Aosta (Codice progetto: 16/06AG100000FOR, CUP B66G17000130003)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6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98072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347864" y="47526"/>
            <a:ext cx="4464496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SINTESI </a:t>
            </a:r>
            <a:r>
              <a:rPr lang="it-IT" b="1" dirty="0" err="1">
                <a:solidFill>
                  <a:srgbClr val="FFC000"/>
                </a:solidFill>
              </a:rPr>
              <a:t>DI</a:t>
            </a:r>
            <a:r>
              <a:rPr lang="it-IT" b="1" dirty="0">
                <a:solidFill>
                  <a:srgbClr val="FFC000"/>
                </a:solidFill>
              </a:rPr>
              <a:t> </a:t>
            </a:r>
            <a:r>
              <a:rPr lang="it-IT" b="1" dirty="0" smtClean="0">
                <a:solidFill>
                  <a:srgbClr val="FFC000"/>
                </a:solidFill>
              </a:rPr>
              <a:t>ATENEO</a:t>
            </a:r>
          </a:p>
          <a:p>
            <a:r>
              <a:rPr lang="it-IT" b="1" dirty="0" smtClean="0">
                <a:solidFill>
                  <a:srgbClr val="FFC000"/>
                </a:solidFill>
              </a:rPr>
              <a:t>Lauree triennali (PSI, LIN, ECO, SPO) + I e III anno di SFP</a:t>
            </a:r>
            <a:endParaRPr lang="it-IT" b="1" dirty="0">
              <a:solidFill>
                <a:srgbClr val="FFC000"/>
              </a:solidFill>
            </a:endParaRPr>
          </a:p>
        </p:txBody>
      </p:sp>
      <p:pic>
        <p:nvPicPr>
          <p:cNvPr id="20482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0"/>
            <a:ext cx="1187624" cy="1187625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0" y="836712"/>
            <a:ext cx="8964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2800" dirty="0"/>
          </a:p>
          <a:p>
            <a:pPr algn="just"/>
            <a:endParaRPr lang="it-IT" sz="1800" b="1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6011368"/>
              </p:ext>
            </p:extLst>
          </p:nvPr>
        </p:nvGraphicFramePr>
        <p:xfrm>
          <a:off x="323528" y="1340768"/>
          <a:ext cx="8352926" cy="4884680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22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42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anno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(Coorte 2016/2017)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II anno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(Coorte 2015/2016)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III anno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(Coorte 2014/2015)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2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Numerosità coorte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214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217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2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Abbandoni espliciti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8,2% (N =  22)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2,3% (N = 5)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2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Abbandoni potenziali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9% (N =  24)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3,2% (N = 7)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16)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0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Basso indice IRA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latin typeface="Times New Roman"/>
                          <a:ea typeface="Calibri"/>
                          <a:cs typeface="Times New Roman"/>
                        </a:rPr>
                        <a:t>(CFU maturati/CFU previsti)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31,5% (N =  84)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33% (N = 71)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27,1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59)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studenti che non hanno superato alcun esame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6% (N =  16)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0,5% (N =  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alto rischio abbandono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9% (N =  24)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10,7% (N =  23)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7,8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17)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medio rischio abbandono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2,6% (N =  7)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Times New Roman"/>
                          <a:ea typeface="Calibri"/>
                          <a:cs typeface="Times New Roman"/>
                        </a:rPr>
                        <a:t>--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14,7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32)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alto rischio ritardo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1,5% (N =  4)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9,8% (N =  21)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13)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medio rischio ritardo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15,8% (N =  42)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14,5% (N =  31)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14,7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32)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Laureati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Times New Roman"/>
                          <a:ea typeface="Calibri"/>
                          <a:cs typeface="Times New Roman"/>
                        </a:rPr>
                        <a:t>--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Times New Roman"/>
                          <a:ea typeface="Calibri"/>
                          <a:cs typeface="Times New Roman"/>
                        </a:rPr>
                        <a:t>--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32,2</a:t>
                      </a:r>
                      <a:r>
                        <a:rPr lang="it-IT" sz="1600" dirty="0">
                          <a:latin typeface="Times New Roman"/>
                          <a:ea typeface="Calibri"/>
                          <a:cs typeface="Times New Roman"/>
                        </a:rPr>
                        <a:t>% (N = 70</a:t>
                      </a:r>
                      <a:r>
                        <a:rPr lang="it-IT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6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98072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491880" y="47527"/>
            <a:ext cx="4320480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C000"/>
                </a:solidFill>
              </a:rPr>
              <a:t>SINTESI </a:t>
            </a:r>
            <a:r>
              <a:rPr lang="it-IT" b="1" dirty="0" err="1">
                <a:solidFill>
                  <a:srgbClr val="FFC000"/>
                </a:solidFill>
              </a:rPr>
              <a:t>DI</a:t>
            </a:r>
            <a:r>
              <a:rPr lang="it-IT" b="1" dirty="0">
                <a:solidFill>
                  <a:srgbClr val="FFC000"/>
                </a:solidFill>
              </a:rPr>
              <a:t> </a:t>
            </a:r>
            <a:r>
              <a:rPr lang="it-IT" b="1" dirty="0" smtClean="0">
                <a:solidFill>
                  <a:srgbClr val="FFC000"/>
                </a:solidFill>
              </a:rPr>
              <a:t>ATENEO</a:t>
            </a:r>
          </a:p>
          <a:p>
            <a:r>
              <a:rPr lang="it-IT" b="1" dirty="0" smtClean="0">
                <a:solidFill>
                  <a:srgbClr val="FFC000"/>
                </a:solidFill>
              </a:rPr>
              <a:t>Lauree magistrali (LIN, ECO) </a:t>
            </a:r>
          </a:p>
          <a:p>
            <a:r>
              <a:rPr lang="it-IT" b="1" dirty="0" smtClean="0">
                <a:solidFill>
                  <a:srgbClr val="FFC000"/>
                </a:solidFill>
              </a:rPr>
              <a:t>+ IV e V anno di SFP</a:t>
            </a:r>
            <a:endParaRPr lang="it-IT" b="1" dirty="0">
              <a:solidFill>
                <a:srgbClr val="FFC000"/>
              </a:solidFill>
            </a:endParaRPr>
          </a:p>
        </p:txBody>
      </p:sp>
      <p:pic>
        <p:nvPicPr>
          <p:cNvPr id="20482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0"/>
            <a:ext cx="1187624" cy="1187625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0" y="836712"/>
            <a:ext cx="8964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2800" dirty="0"/>
          </a:p>
          <a:p>
            <a:pPr algn="just"/>
            <a:endParaRPr lang="it-IT" sz="1800" b="1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6011368"/>
              </p:ext>
            </p:extLst>
          </p:nvPr>
        </p:nvGraphicFramePr>
        <p:xfrm>
          <a:off x="323528" y="1286160"/>
          <a:ext cx="8424936" cy="4951152"/>
        </p:xfrm>
        <a:graphic>
          <a:graphicData uri="http://schemas.openxmlformats.org/drawingml/2006/table">
            <a:tbl>
              <a:tblPr/>
              <a:tblGrid>
                <a:gridCol w="32763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1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7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3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anno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(Coorte 2016/2017)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II anno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(Coorte 2015/2016)</a:t>
                      </a:r>
                      <a:endParaRPr lang="it-IT" sz="1800" dirty="0">
                        <a:solidFill>
                          <a:srgbClr val="FFC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Numerosità coorte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Abbandoni espliciti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2)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9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Abbandoni potenziali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25,6%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10)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0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Basso indice IRA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>
                          <a:latin typeface="Times New Roman"/>
                          <a:ea typeface="Calibri"/>
                          <a:cs typeface="Times New Roman"/>
                        </a:rPr>
                        <a:t>(CFU maturati/CFU previsti)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32,8%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21 )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28,2%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11)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5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studenti che non hanno superato alcun esame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alto rischio abbandono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0%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0)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7,7%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3)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5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medio rischio abbandono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6,2%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4)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Times New Roman"/>
                          <a:ea typeface="Calibri"/>
                          <a:cs typeface="Times New Roman"/>
                        </a:rPr>
                        <a:t>--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5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alto rischio ritardo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4,7%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3)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15,4%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6)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% Fascia medio rischio ritardo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12,5%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8)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12,8%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5)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1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Laureati</a:t>
                      </a:r>
                      <a:endParaRPr lang="it-IT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Times New Roman"/>
                          <a:ea typeface="Calibri"/>
                          <a:cs typeface="Times New Roman"/>
                        </a:rPr>
                        <a:t>--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latin typeface="Times New Roman"/>
                          <a:ea typeface="Calibri"/>
                          <a:cs typeface="Times New Roman"/>
                        </a:rPr>
                        <a:t>38,5% (N</a:t>
                      </a:r>
                      <a:r>
                        <a:rPr lang="it-IT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=  15)</a:t>
                      </a:r>
                      <a:endParaRPr lang="it-IT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352" marR="67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3400" y="125760"/>
            <a:ext cx="4717032" cy="1143000"/>
          </a:xfrm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it-IT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BENESSERE E SODDISAZIONE DEGLI STUDENTI UNIVDA</a:t>
            </a:r>
          </a:p>
        </p:txBody>
      </p:sp>
      <p:sp>
        <p:nvSpPr>
          <p:cNvPr id="6" name="Rettangolo 5"/>
          <p:cNvSpPr/>
          <p:nvPr/>
        </p:nvSpPr>
        <p:spPr>
          <a:xfrm>
            <a:off x="251520" y="1340768"/>
            <a:ext cx="864096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solidFill>
                  <a:schemeClr val="tx1"/>
                </a:solidFill>
              </a:rPr>
              <a:t>Per evitare di </a:t>
            </a:r>
            <a:r>
              <a:rPr lang="it-IT" sz="1800" dirty="0" err="1">
                <a:solidFill>
                  <a:schemeClr val="tx1"/>
                </a:solidFill>
              </a:rPr>
              <a:t>operazionalizzare</a:t>
            </a:r>
            <a:r>
              <a:rPr lang="it-IT" sz="1800" dirty="0">
                <a:solidFill>
                  <a:schemeClr val="tx1"/>
                </a:solidFill>
              </a:rPr>
              <a:t> il successo/insuccesso accademico solo in termini di </a:t>
            </a:r>
            <a:r>
              <a:rPr lang="it-IT" sz="1800" i="1" dirty="0">
                <a:solidFill>
                  <a:schemeClr val="tx1"/>
                </a:solidFill>
              </a:rPr>
              <a:t>performance</a:t>
            </a:r>
            <a:r>
              <a:rPr lang="it-IT" sz="1800" dirty="0">
                <a:solidFill>
                  <a:schemeClr val="tx1"/>
                </a:solidFill>
              </a:rPr>
              <a:t>, abbiamo analizzato anche i </a:t>
            </a:r>
            <a:r>
              <a:rPr lang="it-IT" sz="1800" b="1" dirty="0">
                <a:solidFill>
                  <a:srgbClr val="FFC000"/>
                </a:solidFill>
              </a:rPr>
              <a:t>livelli di benessere generali e la soddisfazione per l’esperienza che lo studente sta vivendo</a:t>
            </a:r>
          </a:p>
          <a:p>
            <a:pPr algn="just"/>
            <a:endParaRPr lang="it-IT" sz="900" dirty="0">
              <a:solidFill>
                <a:schemeClr val="tx1"/>
              </a:solidFill>
            </a:endParaRP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Sono stati somministrati a un sottocampione di 230 studenti UNIVDA una scale che valuta il benessere generale (</a:t>
            </a:r>
            <a:r>
              <a:rPr lang="it-IT" sz="1800" dirty="0" err="1">
                <a:solidFill>
                  <a:schemeClr val="tx1"/>
                </a:solidFill>
              </a:rPr>
              <a:t>Well-Being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Questionnaire</a:t>
            </a:r>
            <a:r>
              <a:rPr lang="it-IT" sz="1800" dirty="0">
                <a:solidFill>
                  <a:schemeClr val="tx1"/>
                </a:solidFill>
              </a:rPr>
              <a:t>; </a:t>
            </a:r>
            <a:r>
              <a:rPr lang="it-IT" sz="1800" dirty="0"/>
              <a:t>W-BQ12; Bradley, 1994</a:t>
            </a:r>
            <a:r>
              <a:rPr lang="it-IT" sz="1800" dirty="0">
                <a:solidFill>
                  <a:schemeClr val="tx1"/>
                </a:solidFill>
              </a:rPr>
              <a:t>) e 3 item che misurano la soddisfazione per l’esperienza universitaria. I risultati sono stati confrontati con ricerche condotte in altri atenei italiani che hanno usato gli stessi strumenti</a:t>
            </a:r>
          </a:p>
          <a:p>
            <a:r>
              <a:rPr lang="it-IT" b="1" dirty="0">
                <a:solidFill>
                  <a:srgbClr val="FFC000"/>
                </a:solidFill>
              </a:rPr>
              <a:t>RISULTATI</a:t>
            </a:r>
          </a:p>
        </p:txBody>
      </p:sp>
      <p:graphicFrame>
        <p:nvGraphicFramePr>
          <p:cNvPr id="7" name="Grafico 6"/>
          <p:cNvGraphicFramePr/>
          <p:nvPr/>
        </p:nvGraphicFramePr>
        <p:xfrm>
          <a:off x="-612576" y="3789040"/>
          <a:ext cx="97565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4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83568" y="980728"/>
            <a:ext cx="4968552" cy="10772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C000"/>
                </a:solidFill>
              </a:rPr>
              <a:t>VANTAGGI DELLO STUDIO 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0" y="1412776"/>
            <a:ext cx="896448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2800" dirty="0"/>
          </a:p>
          <a:p>
            <a:pPr marL="342900" indent="-342900" algn="just">
              <a:buFont typeface="+mj-lt"/>
              <a:buAutoNum type="arabicPeriod"/>
            </a:pPr>
            <a:endParaRPr lang="it-IT" sz="18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>
                <a:solidFill>
                  <a:schemeClr val="tx1"/>
                </a:solidFill>
              </a:rPr>
              <a:t>Fornire ai responsabili della didattica dei </a:t>
            </a:r>
            <a:r>
              <a:rPr lang="it-IT" sz="1800" b="1" dirty="0">
                <a:solidFill>
                  <a:schemeClr val="tx1"/>
                </a:solidFill>
              </a:rPr>
              <a:t>DATI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b="1" dirty="0">
                <a:solidFill>
                  <a:schemeClr val="tx1"/>
                </a:solidFill>
              </a:rPr>
              <a:t>OGGETTIVI E PRECISI </a:t>
            </a:r>
            <a:r>
              <a:rPr lang="it-IT" sz="1800" dirty="0">
                <a:solidFill>
                  <a:schemeClr val="tx1"/>
                </a:solidFill>
              </a:rPr>
              <a:t>su indicatori precoci di successo ed insuccesso e su livelli di soddisfazione e insoddisfazione. Su tali dati i responsabili possono confrontarsi ed eventualmente individuare possibili modifiche da apportare nell’offerta formativa dell’anno successivo.</a:t>
            </a:r>
          </a:p>
          <a:p>
            <a:pPr marL="342900" indent="-342900" algn="just">
              <a:buFont typeface="+mj-lt"/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>
                <a:solidFill>
                  <a:schemeClr val="tx1"/>
                </a:solidFill>
              </a:rPr>
              <a:t>Possibilità di </a:t>
            </a:r>
            <a:r>
              <a:rPr lang="it-IT" sz="1800" b="1" dirty="0">
                <a:solidFill>
                  <a:schemeClr val="tx1"/>
                </a:solidFill>
              </a:rPr>
              <a:t>INDIVIDUARE AREE </a:t>
            </a:r>
            <a:r>
              <a:rPr lang="it-IT" sz="1800" b="1" dirty="0" err="1">
                <a:solidFill>
                  <a:schemeClr val="tx1"/>
                </a:solidFill>
              </a:rPr>
              <a:t>DI</a:t>
            </a:r>
            <a:r>
              <a:rPr lang="it-IT" sz="1800" b="1" dirty="0">
                <a:solidFill>
                  <a:schemeClr val="tx1"/>
                </a:solidFill>
              </a:rPr>
              <a:t> CRITICITÀ </a:t>
            </a:r>
            <a:r>
              <a:rPr lang="it-IT" sz="1800" dirty="0">
                <a:solidFill>
                  <a:schemeClr val="tx1"/>
                </a:solidFill>
              </a:rPr>
              <a:t>su due versanti: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it-IT" sz="9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it-IT" sz="1800" b="1" dirty="0">
                <a:solidFill>
                  <a:schemeClr val="tx1"/>
                </a:solidFill>
              </a:rPr>
              <a:t>Studenti</a:t>
            </a:r>
            <a:r>
              <a:rPr lang="it-IT" sz="1800" dirty="0">
                <a:solidFill>
                  <a:schemeClr val="tx1"/>
                </a:solidFill>
              </a:rPr>
              <a:t> che stanno incontrando delle difficoltà nel percorso di studio;</a:t>
            </a:r>
          </a:p>
          <a:p>
            <a:pPr marL="800100" lvl="1" indent="-342900" algn="just"/>
            <a:endParaRPr lang="it-IT" sz="18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it-IT" sz="1800" b="1" dirty="0">
                <a:solidFill>
                  <a:schemeClr val="tx1"/>
                </a:solidFill>
              </a:rPr>
              <a:t>Insegnamenti</a:t>
            </a:r>
            <a:r>
              <a:rPr lang="it-IT" sz="1800" dirty="0">
                <a:solidFill>
                  <a:schemeClr val="tx1"/>
                </a:solidFill>
              </a:rPr>
              <a:t> critici che creano più blocchi o rallentamenti (es.: collocati in momenti non ottimali all’interno del percorso di studi? Esigenza di corsi propedeutici? Calendarizzazione di corsi o esami da rivedere? Altro?)</a:t>
            </a:r>
          </a:p>
        </p:txBody>
      </p:sp>
      <p:pic>
        <p:nvPicPr>
          <p:cNvPr id="7170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0"/>
            <a:ext cx="2195736" cy="219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9"/>
          <p:cNvGrpSpPr/>
          <p:nvPr/>
        </p:nvGrpSpPr>
        <p:grpSpPr>
          <a:xfrm>
            <a:off x="5868144" y="6291968"/>
            <a:ext cx="2376264" cy="566032"/>
            <a:chOff x="899592" y="2924944"/>
            <a:chExt cx="3744416" cy="926072"/>
          </a:xfrm>
        </p:grpSpPr>
        <p:pic>
          <p:nvPicPr>
            <p:cNvPr id="8" name="Immagine 7" descr="FSE COLORE ITA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844" y="2924944"/>
              <a:ext cx="1266164" cy="922794"/>
            </a:xfrm>
            <a:prstGeom prst="rect">
              <a:avLst/>
            </a:prstGeom>
          </p:spPr>
        </p:pic>
        <p:pic>
          <p:nvPicPr>
            <p:cNvPr id="9" name="Immagine 8" descr="EU_color_orizz.jpg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9592" y="2924944"/>
              <a:ext cx="2497379" cy="926072"/>
            </a:xfrm>
            <a:prstGeom prst="rect">
              <a:avLst/>
            </a:prstGeom>
          </p:spPr>
        </p:pic>
      </p:grpSp>
      <p:sp>
        <p:nvSpPr>
          <p:cNvPr id="11" name="CasellaDiTesto 10"/>
          <p:cNvSpPr txBox="1"/>
          <p:nvPr/>
        </p:nvSpPr>
        <p:spPr>
          <a:xfrm>
            <a:off x="0" y="6273225"/>
            <a:ext cx="586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Piano Giovani della Regione Autonoma Valle d’Aosta (Codice progetto</a:t>
            </a:r>
            <a:r>
              <a:rPr lang="it-IT" sz="1400" b="1">
                <a:solidFill>
                  <a:schemeClr val="accent1">
                    <a:lumMod val="75000"/>
                  </a:schemeClr>
                </a:solidFill>
              </a:rPr>
              <a:t>: 16/06AG100000FOR, </a:t>
            </a: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</a:rPr>
              <a:t>CUP B66G17000130003)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98072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908720"/>
            <a:ext cx="5616624" cy="10772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C000"/>
                </a:solidFill>
              </a:rPr>
              <a:t>LIMITI DELLO </a:t>
            </a:r>
          </a:p>
          <a:p>
            <a:r>
              <a:rPr lang="it-IT" sz="3200" b="1" dirty="0">
                <a:solidFill>
                  <a:srgbClr val="FFC000"/>
                </a:solidFill>
              </a:rPr>
              <a:t>STUDIO 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51520" y="764704"/>
            <a:ext cx="86044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719138" indent="-449263" algn="just"/>
            <a:endParaRPr lang="it-IT" sz="2800" dirty="0"/>
          </a:p>
          <a:p>
            <a:pPr marL="342900" indent="-342900" algn="just">
              <a:buFont typeface="+mj-lt"/>
              <a:buAutoNum type="arabicPeriod"/>
            </a:pPr>
            <a:endParaRPr lang="it-IT" sz="1800" b="1" dirty="0">
              <a:solidFill>
                <a:schemeClr val="tx1"/>
              </a:solidFill>
            </a:endParaRPr>
          </a:p>
          <a:p>
            <a:pPr marL="342900" indent="-342900" algn="just"/>
            <a:endParaRPr lang="it-IT" sz="2000" dirty="0">
              <a:solidFill>
                <a:schemeClr val="tx1"/>
              </a:solidFill>
            </a:endParaRPr>
          </a:p>
          <a:p>
            <a:pPr marL="342900" indent="-342900" algn="just"/>
            <a:endParaRPr lang="it-IT" sz="2000" dirty="0">
              <a:solidFill>
                <a:schemeClr val="tx1"/>
              </a:solidFill>
            </a:endParaRPr>
          </a:p>
          <a:p>
            <a:pPr marL="179388" indent="-179388" algn="just">
              <a:buFont typeface="Arial" pitchFamily="34" charset="0"/>
              <a:buChar char="•"/>
            </a:pPr>
            <a:r>
              <a:rPr lang="it-IT" sz="2000" dirty="0">
                <a:solidFill>
                  <a:schemeClr val="tx1"/>
                </a:solidFill>
              </a:rPr>
              <a:t>La "fotografia" permette di rilevare precocemente indicatori o situazioni di successo </a:t>
            </a:r>
            <a:r>
              <a:rPr lang="it-IT" sz="2000">
                <a:solidFill>
                  <a:schemeClr val="tx1"/>
                </a:solidFill>
              </a:rPr>
              <a:t>e insuccesso, </a:t>
            </a:r>
            <a:r>
              <a:rPr lang="it-IT" sz="2000" dirty="0">
                <a:solidFill>
                  <a:schemeClr val="tx1"/>
                </a:solidFill>
              </a:rPr>
              <a:t>ma non consente di individuarne le cause: mancano una serie di dati e informazioni relativi a fattori di rischio e di protezione su cui poter poi intervenire</a:t>
            </a:r>
          </a:p>
        </p:txBody>
      </p:sp>
      <p:sp>
        <p:nvSpPr>
          <p:cNvPr id="14" name="Freccia in giù 13"/>
          <p:cNvSpPr/>
          <p:nvPr/>
        </p:nvSpPr>
        <p:spPr bwMode="auto">
          <a:xfrm>
            <a:off x="3707904" y="3861048"/>
            <a:ext cx="1008112" cy="864096"/>
          </a:xfrm>
          <a:prstGeom prst="down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051720" y="4869160"/>
            <a:ext cx="4968552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C000"/>
                </a:solidFill>
              </a:rPr>
              <a:t>STUDIO 2</a:t>
            </a:r>
          </a:p>
        </p:txBody>
      </p:sp>
      <p:pic>
        <p:nvPicPr>
          <p:cNvPr id="6146" name="Picture 2" descr="Risultati immagini per cosa manca?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88640"/>
            <a:ext cx="2218556" cy="2218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daBlue">
  <a:themeElements>
    <a:clrScheme name="Tema di Office 14">
      <a:dk1>
        <a:srgbClr val="000000"/>
      </a:dk1>
      <a:lt1>
        <a:srgbClr val="FFFFFF"/>
      </a:lt1>
      <a:dk2>
        <a:srgbClr val="183252"/>
      </a:dk2>
      <a:lt2>
        <a:srgbClr val="FFFFFF"/>
      </a:lt2>
      <a:accent1>
        <a:srgbClr val="304764"/>
      </a:accent1>
      <a:accent2>
        <a:srgbClr val="304764"/>
      </a:accent2>
      <a:accent3>
        <a:srgbClr val="ABADB3"/>
      </a:accent3>
      <a:accent4>
        <a:srgbClr val="DADADA"/>
      </a:accent4>
      <a:accent5>
        <a:srgbClr val="ADB1B8"/>
      </a:accent5>
      <a:accent6>
        <a:srgbClr val="2A3F5A"/>
      </a:accent6>
      <a:hlink>
        <a:srgbClr val="E6E6E6"/>
      </a:hlink>
      <a:folHlink>
        <a:srgbClr val="B2B2B2"/>
      </a:folHlink>
    </a:clrScheme>
    <a:fontScheme name="Tema di Office">
      <a:majorFont>
        <a:latin typeface="Arial Black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a di Office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13">
        <a:dk1>
          <a:srgbClr val="808080"/>
        </a:dk1>
        <a:lt1>
          <a:srgbClr val="FFFFFF"/>
        </a:lt1>
        <a:dk2>
          <a:srgbClr val="183351"/>
        </a:dk2>
        <a:lt2>
          <a:srgbClr val="FFFFFF"/>
        </a:lt2>
        <a:accent1>
          <a:srgbClr val="000080"/>
        </a:accent1>
        <a:accent2>
          <a:srgbClr val="9999CC"/>
        </a:accent2>
        <a:accent3>
          <a:srgbClr val="ABADB3"/>
        </a:accent3>
        <a:accent4>
          <a:srgbClr val="DADADA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4">
        <a:dk1>
          <a:srgbClr val="000000"/>
        </a:dk1>
        <a:lt1>
          <a:srgbClr val="FFFFFF"/>
        </a:lt1>
        <a:dk2>
          <a:srgbClr val="183252"/>
        </a:dk2>
        <a:lt2>
          <a:srgbClr val="FFFFFF"/>
        </a:lt2>
        <a:accent1>
          <a:srgbClr val="304764"/>
        </a:accent1>
        <a:accent2>
          <a:srgbClr val="304764"/>
        </a:accent2>
        <a:accent3>
          <a:srgbClr val="ABADB3"/>
        </a:accent3>
        <a:accent4>
          <a:srgbClr val="DADADA"/>
        </a:accent4>
        <a:accent5>
          <a:srgbClr val="ADB1B8"/>
        </a:accent5>
        <a:accent6>
          <a:srgbClr val="2A3F5A"/>
        </a:accent6>
        <a:hlink>
          <a:srgbClr val="E6E6E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univdaBlue</Template>
  <TotalTime>1764</TotalTime>
  <Words>2189</Words>
  <Application>Microsoft Office PowerPoint</Application>
  <PresentationFormat>Presentazione su schermo (4:3)</PresentationFormat>
  <Paragraphs>418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univdaBlue</vt:lpstr>
      <vt:lpstr>Diapositiva 1</vt:lpstr>
      <vt:lpstr>Diapositiva 2</vt:lpstr>
      <vt:lpstr>Diapositiva 3</vt:lpstr>
      <vt:lpstr>Diapositiva 4</vt:lpstr>
      <vt:lpstr>Diapositiva 5</vt:lpstr>
      <vt:lpstr>Diapositiva 6</vt:lpstr>
      <vt:lpstr>BENESSERE E SODDISAZIONE DEGLI STUDENTI UNIVDA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QUALI SONO I PREDITTORI  DELL’INTENZIONE DI ABBANDONARE GLI STUDI, DELL’INDICE IRA, DELLA SODDISFAZIONE E DELL’INTEGRAZIONE ACCADEMICA?</vt:lpstr>
      <vt:lpstr>Diapositiva 18</vt:lpstr>
      <vt:lpstr>Diapositiva 19</vt:lpstr>
      <vt:lpstr>Diapositiva 20</vt:lpstr>
      <vt:lpstr>Diapositiva 21</vt:lpstr>
      <vt:lpstr>Conclusioni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f.vielmi</dc:creator>
  <cp:lastModifiedBy>Mara</cp:lastModifiedBy>
  <cp:revision>85</cp:revision>
  <cp:lastPrinted>1904-01-01T00:00:00Z</cp:lastPrinted>
  <dcterms:created xsi:type="dcterms:W3CDTF">2017-11-03T15:16:15Z</dcterms:created>
  <dcterms:modified xsi:type="dcterms:W3CDTF">2018-05-14T13:02:25Z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