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86" r:id="rId5"/>
  </p:sldMasterIdLst>
  <p:notesMasterIdLst>
    <p:notesMasterId r:id="rId22"/>
  </p:notesMasterIdLst>
  <p:handoutMasterIdLst>
    <p:handoutMasterId r:id="rId23"/>
  </p:handoutMasterIdLst>
  <p:sldIdLst>
    <p:sldId id="2559" r:id="rId6"/>
    <p:sldId id="2524" r:id="rId7"/>
    <p:sldId id="2544" r:id="rId8"/>
    <p:sldId id="2550" r:id="rId9"/>
    <p:sldId id="2551" r:id="rId10"/>
    <p:sldId id="2552" r:id="rId11"/>
    <p:sldId id="260" r:id="rId12"/>
    <p:sldId id="2532" r:id="rId13"/>
    <p:sldId id="2554" r:id="rId14"/>
    <p:sldId id="2523" r:id="rId15"/>
    <p:sldId id="2560" r:id="rId16"/>
    <p:sldId id="2561" r:id="rId17"/>
    <p:sldId id="2558" r:id="rId18"/>
    <p:sldId id="2555" r:id="rId19"/>
    <p:sldId id="2530" r:id="rId20"/>
    <p:sldId id="2469" r:id="rId2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e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4B194-41F9-A02B-8A37-5E75138FDD12}" v="317" dt="2023-09-25T12:54:48.656"/>
    <p1510:client id="{DCC6A4DE-23BB-44B9-B40F-1629F04CC362}" v="9" dt="2023-09-22T08:46:20.166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7" autoAdjust="0"/>
    <p:restoredTop sz="86512" autoAdjust="0"/>
  </p:normalViewPr>
  <p:slideViewPr>
    <p:cSldViewPr snapToGrid="0" snapToObjects="1" showGuides="1">
      <p:cViewPr varScale="1">
        <p:scale>
          <a:sx n="96" d="100"/>
          <a:sy n="96" d="100"/>
        </p:scale>
        <p:origin x="954" y="78"/>
      </p:cViewPr>
      <p:guideLst>
        <p:guide orient="horz" pos="2478"/>
        <p:guide pos="4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7E2300A-5342-4574-89ED-B8DE2A863B9C}" type="datetime1">
              <a:rPr lang="it-IT" smtClean="0"/>
              <a:t>25/09/2023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E5969-3833-43A5-B3AD-B7A195C6EC9B}" type="datetime1">
              <a:rPr lang="it-IT" noProof="0" smtClean="0"/>
              <a:pPr/>
              <a:t>25/09/2023</a:t>
            </a:fld>
            <a:endParaRPr lang="it-IT" noProof="0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861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334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3451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2536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3CFA0038-7055-434C-B6C4-B8C69565C600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0817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8028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3CFA0038-7055-434C-B6C4-B8C69565C600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9664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3525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4987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it-IT" noProof="0" smtClean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49019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21214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7590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9388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it-IT" noProof="0" smtClean="0"/>
              <a:t>11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6214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it-IT" noProof="0" dirty="0"/>
              <a:t>www.univda.it</a:t>
            </a: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4272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34744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65092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5E0DD3-854B-420F-ADA1-DED8ADDCC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163" y="2062956"/>
            <a:ext cx="9083675" cy="27320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8134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rtlCol="0" anchor="b">
            <a:noAutofit/>
          </a:bodyPr>
          <a:lstStyle>
            <a:lvl1pPr algn="ctr">
              <a:defRPr sz="3200"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 dirty="0"/>
              <a:t>INSERIRE QUI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86122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59013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 smarginatur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1182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it-IT" noProof="0" dirty="0"/>
              <a:t>INSERIRE QUI IL SITO WEB</a:t>
            </a:r>
          </a:p>
        </p:txBody>
      </p:sp>
    </p:spTree>
    <p:extLst>
      <p:ext uri="{BB962C8B-B14F-4D97-AF65-F5344CB8AC3E}">
        <p14:creationId xmlns:p14="http://schemas.microsoft.com/office/powerpoint/2010/main" val="150662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immagine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8181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8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103447" y="2440712"/>
            <a:ext cx="3090756" cy="303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33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738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 dirty="0"/>
              <a:t>Fare clic sull'icona per inserire un'immagine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rtlCol="0" anchor="b"/>
          <a:lstStyle/>
          <a:p>
            <a:pPr rtl="0"/>
            <a:r>
              <a:rPr lang="it-IT" noProof="0" dirty="0"/>
              <a:t>INSERIRE QUI</a:t>
            </a:r>
            <a:br>
              <a:rPr lang="it-IT" noProof="0" dirty="0"/>
            </a:br>
            <a:r>
              <a:rPr lang="it-IT" noProof="0" dirty="0"/>
              <a:t>IL TITOLO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DA80A15A-88F2-2144-8707-F31DD26C5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 rtlCol="0">
            <a:normAutofit/>
          </a:bodyPr>
          <a:lstStyle>
            <a:lvl1pPr>
              <a:lnSpc>
                <a:spcPct val="150000"/>
              </a:lnSpc>
              <a:defRPr sz="16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 dirty="0"/>
              <a:t>INSERIRE QUI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3317850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it-IT" noProof="0" dirty="0"/>
              <a:t>www.univda.it</a:t>
            </a:r>
          </a:p>
        </p:txBody>
      </p:sp>
    </p:spTree>
    <p:extLst>
      <p:ext uri="{BB962C8B-B14F-4D97-AF65-F5344CB8AC3E}">
        <p14:creationId xmlns:p14="http://schemas.microsoft.com/office/powerpoint/2010/main" val="2375028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immagine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0317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aposi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33728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7357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sing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 rtl="0"/>
            <a:r>
              <a:rPr lang="it-IT" noProof="0" dirty="0"/>
              <a:t>Inserire qui la didascalia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 rtlCol="0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it-IT" noProof="0" dirty="0"/>
              <a:t>INSERIRE QUI IL TITOLO</a:t>
            </a:r>
          </a:p>
        </p:txBody>
      </p:sp>
    </p:spTree>
    <p:extLst>
      <p:ext uri="{BB962C8B-B14F-4D97-AF65-F5344CB8AC3E}">
        <p14:creationId xmlns:p14="http://schemas.microsoft.com/office/powerpoint/2010/main" val="77898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2100" y="2679700"/>
            <a:ext cx="4242611" cy="645001"/>
          </a:xfrm>
        </p:spPr>
        <p:txBody>
          <a:bodyPr rtlCol="0" anchor="ctr"/>
          <a:lstStyle>
            <a:lvl1pPr marL="0" indent="0" rtl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67601" y="2679700"/>
            <a:ext cx="4072192" cy="645001"/>
          </a:xfrm>
        </p:spPr>
        <p:txBody>
          <a:bodyPr rtlCol="0" anchor="ctr"/>
          <a:lstStyle>
            <a:lvl1pPr marL="0" indent="0" rtl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9806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128E13-F6CA-9A4F-A3DD-2CEB2ED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1603991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382177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aposi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2742309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44899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57555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30164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5E0DD3-854B-420F-ADA1-DED8ADDCC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163" y="2062956"/>
            <a:ext cx="9083675" cy="27320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06087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rtlCol="0" anchor="b">
            <a:noAutofit/>
          </a:bodyPr>
          <a:lstStyle>
            <a:lvl1pPr algn="ctr">
              <a:defRPr sz="3200"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 dirty="0"/>
              <a:t>INSERIRE QUI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1755223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54300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459944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 smarginatur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24224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28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3746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it-IT" noProof="0" dirty="0"/>
              <a:t>INSERIRE QUI IL SITO WEB</a:t>
            </a:r>
          </a:p>
        </p:txBody>
      </p:sp>
    </p:spTree>
    <p:extLst>
      <p:ext uri="{BB962C8B-B14F-4D97-AF65-F5344CB8AC3E}">
        <p14:creationId xmlns:p14="http://schemas.microsoft.com/office/powerpoint/2010/main" val="212637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sing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 rtl="0"/>
            <a:r>
              <a:rPr lang="it-IT" noProof="0" dirty="0"/>
              <a:t>Inserire qui la didascalia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 rtlCol="0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it-IT" noProof="0" dirty="0"/>
              <a:t>INSERIRE QUI IL TITOLO</a:t>
            </a:r>
          </a:p>
        </p:txBody>
      </p:sp>
    </p:spTree>
    <p:extLst>
      <p:ext uri="{BB962C8B-B14F-4D97-AF65-F5344CB8AC3E}">
        <p14:creationId xmlns:p14="http://schemas.microsoft.com/office/powerpoint/2010/main" val="156526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2100" y="2679700"/>
            <a:ext cx="4242611" cy="645001"/>
          </a:xfrm>
        </p:spPr>
        <p:txBody>
          <a:bodyPr rtlCol="0" anchor="ctr"/>
          <a:lstStyle>
            <a:lvl1pPr marL="0" indent="0" rtl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67601" y="2679700"/>
            <a:ext cx="4072192" cy="645001"/>
          </a:xfrm>
        </p:spPr>
        <p:txBody>
          <a:bodyPr rtlCol="0" anchor="ctr"/>
          <a:lstStyle>
            <a:lvl1pPr marL="0" indent="0" rtl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4176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128E13-F6CA-9A4F-A3DD-2CEB2ED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141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5776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3889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5" name="Forma 61">
            <a:extLst>
              <a:ext uri="{FF2B5EF4-FFF2-40B4-BE49-F238E27FC236}">
                <a16:creationId xmlns:a16="http://schemas.microsoft.com/office/drawing/2014/main" id="{EFA7F577-E691-D948-943E-8D25DFE256F5}"/>
              </a:ext>
            </a:extLst>
          </p:cNvPr>
          <p:cNvSpPr/>
          <p:nvPr userDrawn="1"/>
        </p:nvSpPr>
        <p:spPr>
          <a:xfrm rot="16200000">
            <a:off x="-863811" y="4350527"/>
            <a:ext cx="2565831" cy="2846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it-IT" sz="1600" b="1" i="0" spc="0" noProof="0" dirty="0">
                <a:solidFill>
                  <a:schemeClr val="tx2"/>
                </a:solidFill>
                <a:latin typeface="+mj-lt"/>
                <a:cs typeface="Gill Sans" panose="020B0502020104020203" pitchFamily="34" charset="-79"/>
              </a:rPr>
              <a:t>WELCOME MATRICOLE </a:t>
            </a:r>
          </a:p>
        </p:txBody>
      </p:sp>
      <p:sp>
        <p:nvSpPr>
          <p:cNvPr id="16" name="Forma 62">
            <a:extLst>
              <a:ext uri="{FF2B5EF4-FFF2-40B4-BE49-F238E27FC236}">
                <a16:creationId xmlns:a16="http://schemas.microsoft.com/office/drawing/2014/main" id="{2C8F251E-BB08-9D42-8813-D3CD1AE6AF9A}"/>
              </a:ext>
            </a:extLst>
          </p:cNvPr>
          <p:cNvSpPr/>
          <p:nvPr userDrawn="1"/>
        </p:nvSpPr>
        <p:spPr>
          <a:xfrm flipV="1">
            <a:off x="419100" y="798384"/>
            <a:ext cx="1" cy="2188805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 dirty="0"/>
          </a:p>
        </p:txBody>
      </p:sp>
      <p:sp>
        <p:nvSpPr>
          <p:cNvPr id="17" name="Forma 42">
            <a:extLst>
              <a:ext uri="{FF2B5EF4-FFF2-40B4-BE49-F238E27FC236}">
                <a16:creationId xmlns:a16="http://schemas.microsoft.com/office/drawing/2014/main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86CB4B4D-7CA3-9044-876B-883B54F8677D}" type="slidenum">
              <a:rPr lang="it-IT" sz="1050" noProof="0" smtClean="0">
                <a:solidFill>
                  <a:schemeClr val="tx2"/>
                </a:solidFill>
              </a:rPr>
              <a:pPr algn="ctr" rtl="0"/>
              <a:t>‹#›</a:t>
            </a:fld>
            <a:endParaRPr lang="it-IT" sz="1050" noProof="0" dirty="0">
              <a:solidFill>
                <a:schemeClr val="tx2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85F3E2-6A15-4D97-8218-9730C37996C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47133" y="6101920"/>
            <a:ext cx="691067" cy="6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4" r:id="rId3"/>
    <p:sldLayoutId id="2147483670" r:id="rId4"/>
    <p:sldLayoutId id="2147483669" r:id="rId5"/>
    <p:sldLayoutId id="2147483664" r:id="rId6"/>
    <p:sldLayoutId id="2147483650" r:id="rId7"/>
    <p:sldLayoutId id="2147483653" r:id="rId8"/>
    <p:sldLayoutId id="2147483680" r:id="rId9"/>
    <p:sldLayoutId id="2147483678" r:id="rId10"/>
    <p:sldLayoutId id="2147483679" r:id="rId11"/>
    <p:sldLayoutId id="2147483672" r:id="rId12"/>
    <p:sldLayoutId id="2147483683" r:id="rId13"/>
    <p:sldLayoutId id="2147483675" r:id="rId14"/>
    <p:sldLayoutId id="2147483681" r:id="rId15"/>
    <p:sldLayoutId id="2147483682" r:id="rId16"/>
    <p:sldLayoutId id="2147483671" r:id="rId17"/>
    <p:sldLayoutId id="2147483677" r:id="rId18"/>
    <p:sldLayoutId id="2147483676" r:id="rId19"/>
    <p:sldLayoutId id="2147483684" r:id="rId20"/>
    <p:sldLayoutId id="214748368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5" name="Forma 61">
            <a:extLst>
              <a:ext uri="{FF2B5EF4-FFF2-40B4-BE49-F238E27FC236}">
                <a16:creationId xmlns:a16="http://schemas.microsoft.com/office/drawing/2014/main" id="{EFA7F577-E691-D948-943E-8D25DFE256F5}"/>
              </a:ext>
            </a:extLst>
          </p:cNvPr>
          <p:cNvSpPr/>
          <p:nvPr userDrawn="1"/>
        </p:nvSpPr>
        <p:spPr>
          <a:xfrm rot="16200000">
            <a:off x="-863811" y="4350527"/>
            <a:ext cx="2565831" cy="2846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it-IT" sz="1600" b="1" i="0" spc="0" noProof="0" dirty="0">
                <a:solidFill>
                  <a:schemeClr val="tx2"/>
                </a:solidFill>
                <a:latin typeface="+mj-lt"/>
                <a:cs typeface="Gill Sans" panose="020B0502020104020203" pitchFamily="34" charset="-79"/>
              </a:rPr>
              <a:t>WELCOME MATRICOLE </a:t>
            </a:r>
          </a:p>
        </p:txBody>
      </p:sp>
      <p:sp>
        <p:nvSpPr>
          <p:cNvPr id="16" name="Forma 62">
            <a:extLst>
              <a:ext uri="{FF2B5EF4-FFF2-40B4-BE49-F238E27FC236}">
                <a16:creationId xmlns:a16="http://schemas.microsoft.com/office/drawing/2014/main" id="{2C8F251E-BB08-9D42-8813-D3CD1AE6AF9A}"/>
              </a:ext>
            </a:extLst>
          </p:cNvPr>
          <p:cNvSpPr/>
          <p:nvPr userDrawn="1"/>
        </p:nvSpPr>
        <p:spPr>
          <a:xfrm flipV="1">
            <a:off x="419100" y="798384"/>
            <a:ext cx="1" cy="2188805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 dirty="0"/>
          </a:p>
        </p:txBody>
      </p:sp>
      <p:sp>
        <p:nvSpPr>
          <p:cNvPr id="17" name="Forma 42">
            <a:extLst>
              <a:ext uri="{FF2B5EF4-FFF2-40B4-BE49-F238E27FC236}">
                <a16:creationId xmlns:a16="http://schemas.microsoft.com/office/drawing/2014/main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86CB4B4D-7CA3-9044-876B-883B54F8677D}" type="slidenum">
              <a:rPr lang="it-IT" sz="1050" noProof="0" smtClean="0">
                <a:solidFill>
                  <a:schemeClr val="tx2"/>
                </a:solidFill>
              </a:rPr>
              <a:pPr algn="ctr" rtl="0"/>
              <a:t>‹#›</a:t>
            </a:fld>
            <a:endParaRPr lang="it-IT" sz="1050" noProof="0" dirty="0">
              <a:solidFill>
                <a:schemeClr val="tx2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85F3E2-6A15-4D97-8218-9730C37996C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47133" y="6101920"/>
            <a:ext cx="691067" cy="6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5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>
          <p15:clr>
            <a:srgbClr val="F26B43"/>
          </p15:clr>
        </p15:guide>
        <p15:guide id="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da.it/ateneo/organi-di-ateneo/consiglio-degli-studenti-composizione-e-principali-competenz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da.it/servizi/orientamento-in-itinere-e-tutorato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hyperlink" Target="mailto:diritto-studio@univda.i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vda.it/servizi/segreteria-studenti/" TargetMode="External"/><Relationship Id="rId4" Type="http://schemas.openxmlformats.org/officeDocument/2006/relationships/hyperlink" Target="https://www.univda.it/servizi/diritto-allo-studio-e-tass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vda.it/servizi/segreteria-studenti/iscrizione-a-singoli-insegnamenti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da.it/servizi/segreteria-studenti/modulistica-studenti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hyperlink" Target="mailto:segreteria-studenti@univda.i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da.esse3.cineca.it/Home.d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nivda.it/servizi/segreteria-student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vda.it/servizi/diritto-allo-studio-e-tasse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egnaposto immagine 7">
            <a:extLst>
              <a:ext uri="{FF2B5EF4-FFF2-40B4-BE49-F238E27FC236}">
                <a16:creationId xmlns:a16="http://schemas.microsoft.com/office/drawing/2014/main" id="{70C131D3-CBD3-6049-A783-B267C7CBA4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5730" r="7334"/>
          <a:stretch/>
        </p:blipFill>
        <p:spPr>
          <a:xfrm>
            <a:off x="894080" y="10"/>
            <a:ext cx="11297920" cy="6857990"/>
          </a:xfr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4801ABD-7339-4C70-82A3-696BE8EF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547" y="3286225"/>
            <a:ext cx="5306852" cy="2852737"/>
          </a:xfrm>
        </p:spPr>
        <p:txBody>
          <a:bodyPr anchor="b">
            <a:normAutofit/>
          </a:bodyPr>
          <a:lstStyle/>
          <a:p>
            <a:r>
              <a:rPr lang="it-IT" sz="3600" kern="0" spc="0" dirty="0">
                <a:solidFill>
                  <a:srgbClr val="152E4A"/>
                </a:solidFill>
              </a:rPr>
              <a:t>A.A. 2023/2024</a:t>
            </a:r>
            <a:br>
              <a:rPr lang="it-IT" sz="2600" dirty="0">
                <a:solidFill>
                  <a:srgbClr val="152E4A"/>
                </a:solidFill>
              </a:rPr>
            </a:br>
            <a:r>
              <a:rPr lang="it-IT" sz="2800" kern="0" spc="0" dirty="0">
                <a:solidFill>
                  <a:srgbClr val="152E4A"/>
                </a:solidFill>
              </a:rPr>
              <a:t>WELCOME MATRICOLE!</a:t>
            </a:r>
            <a:br>
              <a:rPr lang="it-IT" sz="2600" dirty="0">
                <a:solidFill>
                  <a:srgbClr val="152E4A"/>
                </a:solidFill>
              </a:rPr>
            </a:br>
            <a:br>
              <a:rPr lang="it-IT" sz="2600" kern="0" spc="0" dirty="0">
                <a:solidFill>
                  <a:srgbClr val="152E4A"/>
                </a:solidFill>
              </a:rPr>
            </a:br>
            <a:r>
              <a:rPr lang="it-IT" sz="2600" kern="0" spc="0" dirty="0">
                <a:solidFill>
                  <a:srgbClr val="152E4A"/>
                </a:solidFill>
              </a:rPr>
              <a:t>Benvenute e Benvenuti</a:t>
            </a:r>
            <a:br>
              <a:rPr lang="it-IT" sz="2600" kern="0" spc="0" dirty="0">
                <a:solidFill>
                  <a:srgbClr val="152E4A"/>
                </a:solidFill>
              </a:rPr>
            </a:br>
            <a:r>
              <a:rPr lang="it-IT" sz="2600" kern="0" spc="0" dirty="0">
                <a:solidFill>
                  <a:srgbClr val="152E4A"/>
                </a:solidFill>
              </a:rPr>
              <a:t>all’Università della Valle d’Aosta</a:t>
            </a:r>
          </a:p>
        </p:txBody>
      </p:sp>
    </p:spTree>
    <p:extLst>
      <p:ext uri="{BB962C8B-B14F-4D97-AF65-F5344CB8AC3E}">
        <p14:creationId xmlns:p14="http://schemas.microsoft.com/office/powerpoint/2010/main" val="937271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67182A4-D17D-4F6A-B389-045E096E8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Diapositiva di confronto</a:t>
            </a:r>
          </a:p>
        </p:txBody>
      </p:sp>
      <p:sp>
        <p:nvSpPr>
          <p:cNvPr id="68" name="Rettangolo 67" descr="Casella bianca">
            <a:extLst>
              <a:ext uri="{FF2B5EF4-FFF2-40B4-BE49-F238E27FC236}">
                <a16:creationId xmlns:a16="http://schemas.microsoft.com/office/drawing/2014/main" id="{25DEB875-B217-FA4B-891B-6996E72D1E67}"/>
              </a:ext>
            </a:extLst>
          </p:cNvPr>
          <p:cNvSpPr/>
          <p:nvPr/>
        </p:nvSpPr>
        <p:spPr>
          <a:xfrm>
            <a:off x="700391" y="1968284"/>
            <a:ext cx="5256721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70" name="Rettangolo 69" descr="Casella in primo piano nera">
            <a:extLst>
              <a:ext uri="{FF2B5EF4-FFF2-40B4-BE49-F238E27FC236}">
                <a16:creationId xmlns:a16="http://schemas.microsoft.com/office/drawing/2014/main" id="{55268785-0FFD-9943-B7D3-0047B032A348}"/>
              </a:ext>
            </a:extLst>
          </p:cNvPr>
          <p:cNvSpPr/>
          <p:nvPr/>
        </p:nvSpPr>
        <p:spPr>
          <a:xfrm>
            <a:off x="851173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35" name="Elemento grafico 34" descr="Segno più">
            <a:extLst>
              <a:ext uri="{FF2B5EF4-FFF2-40B4-BE49-F238E27FC236}">
                <a16:creationId xmlns:a16="http://schemas.microsoft.com/office/drawing/2014/main" id="{1BDEABA6-954B-B04B-AD3C-9791CCD27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973" y="2791500"/>
            <a:ext cx="322500" cy="322500"/>
          </a:xfrm>
          <a:prstGeom prst="rect">
            <a:avLst/>
          </a:prstGeom>
        </p:spPr>
      </p:pic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FF676A8E-576B-6D42-BD7D-6EE95E3DE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92500"/>
          </a:bodyPr>
          <a:lstStyle/>
          <a:p>
            <a:pPr rtl="0"/>
            <a:r>
              <a:rPr lang="it-IT" dirty="0"/>
              <a:t>PUNTO DI CONFRONTO 1</a:t>
            </a:r>
          </a:p>
        </p:txBody>
      </p:sp>
      <p:sp>
        <p:nvSpPr>
          <p:cNvPr id="71" name="Rettangolo 70" descr="Casella in primo piano nera">
            <a:extLst>
              <a:ext uri="{FF2B5EF4-FFF2-40B4-BE49-F238E27FC236}">
                <a16:creationId xmlns:a16="http://schemas.microsoft.com/office/drawing/2014/main" id="{9FBAC350-ACFC-494F-817D-DD1F63D2B8A8}"/>
              </a:ext>
            </a:extLst>
          </p:cNvPr>
          <p:cNvSpPr/>
          <p:nvPr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49" name="Elemento grafico 48" descr="Segno più">
            <a:extLst>
              <a:ext uri="{FF2B5EF4-FFF2-40B4-BE49-F238E27FC236}">
                <a16:creationId xmlns:a16="http://schemas.microsoft.com/office/drawing/2014/main" id="{3F34C7F2-79E3-9A4F-8CF6-041586EEC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4689" y="2791500"/>
            <a:ext cx="322500" cy="322500"/>
          </a:xfrm>
          <a:prstGeom prst="rect">
            <a:avLst/>
          </a:prstGeom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31D4FCDA-D49E-6548-BE42-519A15A8A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rtlCol="0">
            <a:normAutofit fontScale="92500"/>
          </a:bodyPr>
          <a:lstStyle/>
          <a:p>
            <a:pPr rtl="0"/>
            <a:r>
              <a:rPr lang="it-IT" dirty="0"/>
              <a:t>PUNTO DI CONFRONTO 2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AEC83CF-B0ED-E445-AF36-FBE5622E8839}"/>
              </a:ext>
            </a:extLst>
          </p:cNvPr>
          <p:cNvSpPr/>
          <p:nvPr/>
        </p:nvSpPr>
        <p:spPr>
          <a:xfrm>
            <a:off x="838200" y="0"/>
            <a:ext cx="11340827" cy="4643438"/>
          </a:xfrm>
          <a:prstGeom prst="rect">
            <a:avLst/>
          </a:prstGeom>
          <a:solidFill>
            <a:srgbClr val="0531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ECAD5706-E9F8-6746-8560-1CC21AA84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09698" y="3018976"/>
            <a:ext cx="4873491" cy="3618913"/>
          </a:xfrm>
          <a:solidFill>
            <a:schemeClr val="bg1"/>
          </a:solidFill>
          <a:ln>
            <a:solidFill>
              <a:srgbClr val="053152"/>
            </a:solidFill>
          </a:ln>
        </p:spPr>
        <p:txBody>
          <a:bodyPr rtlCol="0">
            <a:normAutofit/>
          </a:bodyPr>
          <a:lstStyle/>
          <a:p>
            <a:pPr marL="0" indent="0" algn="ctr">
              <a:buNone/>
            </a:pPr>
            <a:endParaRPr lang="it-IT" sz="1100" b="1" dirty="0">
              <a:solidFill>
                <a:srgbClr val="05315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it-IT" b="1" dirty="0">
                <a:solidFill>
                  <a:srgbClr val="053152"/>
                </a:solidFill>
                <a:latin typeface="+mj-lt"/>
              </a:rPr>
              <a:t>TASSE UNIVERSITARIE E AIUTI</a:t>
            </a:r>
          </a:p>
          <a:p>
            <a:pPr marL="0" indent="0" algn="ctr">
              <a:buNone/>
            </a:pPr>
            <a:endParaRPr lang="it-IT" sz="1000" b="1" dirty="0">
              <a:solidFill>
                <a:srgbClr val="053152"/>
              </a:solidFill>
              <a:latin typeface="+mj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900" b="1" kern="0" dirty="0">
                <a:solidFill>
                  <a:srgbClr val="053152"/>
                </a:solidFill>
              </a:rPr>
              <a:t>Informazioni sulle tasse universitarie.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900" b="1" kern="0" dirty="0">
                <a:solidFill>
                  <a:srgbClr val="053152"/>
                </a:solidFill>
              </a:rPr>
              <a:t>Possibili esoneri dai pagamenti delle tasse universitarie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900" b="1" kern="0" dirty="0">
                <a:solidFill>
                  <a:srgbClr val="053152"/>
                </a:solidFill>
              </a:rPr>
              <a:t>Verifica delle irregolarità nei pagamenti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it-IT" sz="1900" b="1" kern="0" dirty="0">
                <a:solidFill>
                  <a:srgbClr val="053152"/>
                </a:solidFill>
              </a:rPr>
              <a:t>Informazione sulle provvidenze gestite dall’amministrazione regionale</a:t>
            </a:r>
          </a:p>
        </p:txBody>
      </p:sp>
      <p:sp>
        <p:nvSpPr>
          <p:cNvPr id="20" name="Segnaposto contenuto 16">
            <a:extLst>
              <a:ext uri="{FF2B5EF4-FFF2-40B4-BE49-F238E27FC236}">
                <a16:creationId xmlns:a16="http://schemas.microsoft.com/office/drawing/2014/main" id="{8AF0B209-C348-5E40-A8D5-E8F7B0CD13F2}"/>
              </a:ext>
            </a:extLst>
          </p:cNvPr>
          <p:cNvSpPr txBox="1">
            <a:spLocks/>
          </p:cNvSpPr>
          <p:nvPr/>
        </p:nvSpPr>
        <p:spPr>
          <a:xfrm>
            <a:off x="6854689" y="3014476"/>
            <a:ext cx="4752838" cy="3601235"/>
          </a:xfrm>
          <a:prstGeom prst="rect">
            <a:avLst/>
          </a:prstGeom>
          <a:solidFill>
            <a:schemeClr val="bg1"/>
          </a:solidFill>
          <a:ln>
            <a:solidFill>
              <a:srgbClr val="053152"/>
            </a:solidFill>
          </a:ln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1200" b="1" dirty="0">
              <a:solidFill>
                <a:srgbClr val="053152"/>
              </a:solidFill>
              <a:latin typeface="+mj-lt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600" b="1" dirty="0">
                <a:solidFill>
                  <a:srgbClr val="053152"/>
                </a:solidFill>
                <a:latin typeface="+mj-lt"/>
              </a:rPr>
              <a:t>ACCOGLIENZA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600" b="1" dirty="0">
                <a:solidFill>
                  <a:srgbClr val="053152"/>
                </a:solidFill>
                <a:latin typeface="+mj-lt"/>
              </a:rPr>
              <a:t>&amp; GESTIONE ATTIVITÀ STUDENTI 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it-IT" sz="1800" b="1" dirty="0">
              <a:solidFill>
                <a:srgbClr val="05315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2400" b="1" kern="0" dirty="0">
                <a:solidFill>
                  <a:srgbClr val="053152"/>
                </a:solidFill>
              </a:rPr>
              <a:t>Supporto e accoglienza degli studenti disabili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2400" b="1" kern="0" dirty="0">
                <a:solidFill>
                  <a:srgbClr val="053152"/>
                </a:solidFill>
              </a:rPr>
              <a:t>Supporto e accoglienza degli studenti con DSA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2400" b="1" kern="0" dirty="0">
                <a:solidFill>
                  <a:srgbClr val="053152"/>
                </a:solidFill>
              </a:rPr>
              <a:t>Supporto e accoglienza degli studenti internazionali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2400" b="1" kern="0" dirty="0">
                <a:solidFill>
                  <a:srgbClr val="053152"/>
                </a:solidFill>
              </a:rPr>
              <a:t>Attività dei rappresentanti degli studenti; </a:t>
            </a:r>
            <a:endParaRPr lang="it-IT" sz="2400" kern="0" dirty="0">
              <a:solidFill>
                <a:srgbClr val="05315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2400" b="1" kern="0" dirty="0">
                <a:solidFill>
                  <a:srgbClr val="053152"/>
                </a:solidFill>
              </a:rPr>
              <a:t>Attività a tempo parziale degli studenti; 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2400" b="1" kern="0" dirty="0">
                <a:solidFill>
                  <a:srgbClr val="053152"/>
                </a:solidFill>
              </a:rPr>
              <a:t>Attività di Peer Tutoring</a:t>
            </a:r>
          </a:p>
        </p:txBody>
      </p:sp>
      <p:sp>
        <p:nvSpPr>
          <p:cNvPr id="22" name="Segnaposto contenuto 16">
            <a:extLst>
              <a:ext uri="{FF2B5EF4-FFF2-40B4-BE49-F238E27FC236}">
                <a16:creationId xmlns:a16="http://schemas.microsoft.com/office/drawing/2014/main" id="{BB978685-8C93-D443-ACD6-2E9F5D6E01C8}"/>
              </a:ext>
            </a:extLst>
          </p:cNvPr>
          <p:cNvSpPr txBox="1">
            <a:spLocks/>
          </p:cNvSpPr>
          <p:nvPr/>
        </p:nvSpPr>
        <p:spPr>
          <a:xfrm>
            <a:off x="1046500" y="383544"/>
            <a:ext cx="10924226" cy="13170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2400" b="1" spc="300" dirty="0">
              <a:solidFill>
                <a:srgbClr val="053152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800" b="1" spc="300" dirty="0">
                <a:solidFill>
                  <a:srgbClr val="053152"/>
                </a:solidFill>
                <a:latin typeface="+mj-lt"/>
              </a:rPr>
              <a:t>I COMPITI DELL’UFFICIO DIRITTO ALLO STUDIO</a:t>
            </a:r>
          </a:p>
        </p:txBody>
      </p:sp>
      <p:sp>
        <p:nvSpPr>
          <p:cNvPr id="5" name="Segnaposto contenuto 16">
            <a:extLst>
              <a:ext uri="{FF2B5EF4-FFF2-40B4-BE49-F238E27FC236}">
                <a16:creationId xmlns:a16="http://schemas.microsoft.com/office/drawing/2014/main" id="{2B1F7644-D19D-4314-AB38-472083024C22}"/>
              </a:ext>
            </a:extLst>
          </p:cNvPr>
          <p:cNvSpPr txBox="1">
            <a:spLocks/>
          </p:cNvSpPr>
          <p:nvPr/>
        </p:nvSpPr>
        <p:spPr>
          <a:xfrm>
            <a:off x="941779" y="1885544"/>
            <a:ext cx="11340827" cy="4158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800" b="1" kern="0" dirty="0">
                <a:solidFill>
                  <a:schemeClr val="bg1"/>
                </a:solidFill>
                <a:latin typeface="+mj-lt"/>
              </a:rPr>
              <a:t>DUE AMBITI</a:t>
            </a:r>
          </a:p>
        </p:txBody>
      </p:sp>
    </p:spTree>
    <p:extLst>
      <p:ext uri="{BB962C8B-B14F-4D97-AF65-F5344CB8AC3E}">
        <p14:creationId xmlns:p14="http://schemas.microsoft.com/office/powerpoint/2010/main" val="2005310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44332" y="-17588"/>
            <a:ext cx="2147667" cy="6875588"/>
          </a:xfrm>
          <a:custGeom>
            <a:avLst/>
            <a:gdLst/>
            <a:ahLst/>
            <a:cxnLst/>
            <a:rect l="l" t="t" r="r" b="b"/>
            <a:pathLst>
              <a:path w="8382000" h="10287000">
                <a:moveTo>
                  <a:pt x="0" y="10286999"/>
                </a:moveTo>
                <a:lnTo>
                  <a:pt x="8381999" y="10286999"/>
                </a:lnTo>
                <a:lnTo>
                  <a:pt x="8381999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675249" y="275255"/>
            <a:ext cx="8792308" cy="92219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30100"/>
              </a:lnSpc>
              <a:spcBef>
                <a:spcPts val="67"/>
              </a:spcBef>
              <a:tabLst>
                <a:tab pos="3255596" algn="l"/>
              </a:tabLst>
            </a:pPr>
            <a:r>
              <a:rPr lang="it-IT" sz="2400" b="1" spc="300" dirty="0">
                <a:solidFill>
                  <a:srgbClr val="053152"/>
                </a:solidFill>
                <a:latin typeface="+mj-lt"/>
                <a:cs typeface="Lucida Sans Unicode"/>
              </a:rPr>
              <a:t>ELEZIONI DEI RAPPRESENTANTI DEGLI STUDENTI </a:t>
            </a:r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3694815B-A80D-7B47-9C15-5EC54E41A60F}"/>
              </a:ext>
            </a:extLst>
          </p:cNvPr>
          <p:cNvSpPr txBox="1"/>
          <p:nvPr/>
        </p:nvSpPr>
        <p:spPr>
          <a:xfrm>
            <a:off x="7384148" y="1542298"/>
            <a:ext cx="3563620" cy="677835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&gt; 14 000 €</a:t>
            </a:r>
          </a:p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&lt; 23 000 €</a:t>
            </a:r>
            <a:endParaRPr sz="2133" b="1" spc="3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01C40585-987A-8C47-B07B-C0CA14595D77}"/>
              </a:ext>
            </a:extLst>
          </p:cNvPr>
          <p:cNvSpPr txBox="1"/>
          <p:nvPr/>
        </p:nvSpPr>
        <p:spPr>
          <a:xfrm>
            <a:off x="7384148" y="3585070"/>
            <a:ext cx="3563620" cy="677835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&gt; 32 000 €</a:t>
            </a:r>
          </a:p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&lt; 40 000 €</a:t>
            </a:r>
          </a:p>
        </p:txBody>
      </p:sp>
      <p:sp>
        <p:nvSpPr>
          <p:cNvPr id="38" name="object 11">
            <a:extLst>
              <a:ext uri="{FF2B5EF4-FFF2-40B4-BE49-F238E27FC236}">
                <a16:creationId xmlns:a16="http://schemas.microsoft.com/office/drawing/2014/main" id="{DC6BAB97-F190-C54D-AED3-02D0970D0B4C}"/>
              </a:ext>
            </a:extLst>
          </p:cNvPr>
          <p:cNvSpPr txBox="1"/>
          <p:nvPr/>
        </p:nvSpPr>
        <p:spPr>
          <a:xfrm>
            <a:off x="7384148" y="4661677"/>
            <a:ext cx="3563620" cy="677835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&gt; 40 000 €</a:t>
            </a:r>
          </a:p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&lt; 60 000 €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14D1ED-8CAE-CC47-9AC7-11F266D27194}"/>
              </a:ext>
            </a:extLst>
          </p:cNvPr>
          <p:cNvSpPr txBox="1"/>
          <p:nvPr/>
        </p:nvSpPr>
        <p:spPr>
          <a:xfrm>
            <a:off x="1021464" y="1164545"/>
            <a:ext cx="8647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53152"/>
                </a:solidFill>
              </a:rPr>
              <a:t>Tra i mesi di novembre e dicembre sarete chiamati ad eleggere il rappresentate del proprio corso di laurea per il biennio 2024/2025. </a:t>
            </a:r>
          </a:p>
        </p:txBody>
      </p:sp>
      <p:sp>
        <p:nvSpPr>
          <p:cNvPr id="41" name="Segnaposto numero diapositiva 40">
            <a:extLst>
              <a:ext uri="{FF2B5EF4-FFF2-40B4-BE49-F238E27FC236}">
                <a16:creationId xmlns:a16="http://schemas.microsoft.com/office/drawing/2014/main" id="{0CC26994-9E5E-3D4D-9694-BCFF356C81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11</a:t>
            </a:fld>
            <a:endParaRPr lang="it-IT"/>
          </a:p>
        </p:txBody>
      </p:sp>
      <p:sp>
        <p:nvSpPr>
          <p:cNvPr id="3" name="Segnaposto contenuto 16">
            <a:extLst>
              <a:ext uri="{FF2B5EF4-FFF2-40B4-BE49-F238E27FC236}">
                <a16:creationId xmlns:a16="http://schemas.microsoft.com/office/drawing/2014/main" id="{487DAAD9-2E3F-B916-66FE-34721B0B0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1464" y="2116817"/>
            <a:ext cx="3689684" cy="2146088"/>
          </a:xfrm>
          <a:solidFill>
            <a:schemeClr val="bg1"/>
          </a:solidFill>
          <a:ln>
            <a:solidFill>
              <a:srgbClr val="053152"/>
            </a:solidFill>
          </a:ln>
        </p:spPr>
        <p:txBody>
          <a:bodyPr rtlCol="0">
            <a:normAutofit/>
          </a:bodyPr>
          <a:lstStyle/>
          <a:p>
            <a:pPr marL="0" indent="0" algn="ctr">
              <a:buNone/>
            </a:pPr>
            <a:endParaRPr lang="it-IT" sz="1100" b="1" dirty="0">
              <a:solidFill>
                <a:srgbClr val="05315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it-IT" b="1" dirty="0">
                <a:solidFill>
                  <a:srgbClr val="053152"/>
                </a:solidFill>
                <a:latin typeface="+mj-lt"/>
              </a:rPr>
              <a:t>ELETTORATO ATTIVO</a:t>
            </a:r>
            <a:endParaRPr lang="it-IT" sz="1000" b="1" dirty="0">
              <a:solidFill>
                <a:srgbClr val="053152"/>
              </a:solidFill>
              <a:latin typeface="+mj-lt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it-IT" sz="1600" dirty="0"/>
              <a:t>Hanno diritto di voto tutti gli studenti in regola con il pagamento delle tasse e dei contributi universitari iscritti, alla data di svolgimento delle elezioni, ai corsi di studio afferenti ai Dipartimenti. </a:t>
            </a:r>
            <a:endParaRPr lang="it-IT" sz="1900" b="1" kern="0" dirty="0">
              <a:solidFill>
                <a:srgbClr val="053152"/>
              </a:solidFill>
            </a:endParaRPr>
          </a:p>
        </p:txBody>
      </p:sp>
      <p:sp>
        <p:nvSpPr>
          <p:cNvPr id="11" name="Segnaposto contenuto 16">
            <a:extLst>
              <a:ext uri="{FF2B5EF4-FFF2-40B4-BE49-F238E27FC236}">
                <a16:creationId xmlns:a16="http://schemas.microsoft.com/office/drawing/2014/main" id="{97FC8E79-9B1E-98DB-9A86-00C0FDBCFF85}"/>
              </a:ext>
            </a:extLst>
          </p:cNvPr>
          <p:cNvSpPr txBox="1">
            <a:spLocks/>
          </p:cNvSpPr>
          <p:nvPr/>
        </p:nvSpPr>
        <p:spPr>
          <a:xfrm>
            <a:off x="5018147" y="2116817"/>
            <a:ext cx="4344513" cy="2146088"/>
          </a:xfrm>
          <a:prstGeom prst="rect">
            <a:avLst/>
          </a:prstGeom>
          <a:solidFill>
            <a:schemeClr val="bg1"/>
          </a:solidFill>
          <a:ln>
            <a:solidFill>
              <a:srgbClr val="053152"/>
            </a:solidFill>
          </a:ln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it-IT" sz="1100" b="1" dirty="0">
              <a:solidFill>
                <a:srgbClr val="053152"/>
              </a:solidFill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b="1" dirty="0">
                <a:solidFill>
                  <a:srgbClr val="053152"/>
                </a:solidFill>
                <a:latin typeface="+mj-lt"/>
              </a:rPr>
              <a:t>ELETTORATO PASSIVO</a:t>
            </a:r>
            <a:endParaRPr lang="it-IT" sz="1000" b="1" dirty="0">
              <a:solidFill>
                <a:srgbClr val="053152"/>
              </a:solidFill>
              <a:latin typeface="+mj-lt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1600" dirty="0"/>
              <a:t>Possono essere eletti tutti gli studenti regolarmente iscritti alla data di svolgimento delle elezioni, salvo coloro iscritti, alla data di svolgimento delle elezioni, oltre il primo anno fuori corso.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69CEA4C-9A23-19B4-9795-16446817B1B7}"/>
              </a:ext>
            </a:extLst>
          </p:cNvPr>
          <p:cNvSpPr txBox="1"/>
          <p:nvPr/>
        </p:nvSpPr>
        <p:spPr>
          <a:xfrm>
            <a:off x="693737" y="4422680"/>
            <a:ext cx="8975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pc="300" dirty="0">
                <a:solidFill>
                  <a:srgbClr val="053152"/>
                </a:solidFill>
                <a:latin typeface="+mj-lt"/>
                <a:cs typeface="Lucida Sans Unicode"/>
              </a:rPr>
              <a:t>COME CANDIDARSI?</a:t>
            </a:r>
          </a:p>
          <a:p>
            <a:r>
              <a:rPr lang="it-IT" dirty="0"/>
              <a:t>Le candidature devono essere presentate dagli studenti con modalità telematica, tramite invio di mail dalla casella di posta istituzionale, entro le scadenze indicate dall’Ufficio elettorale.</a:t>
            </a:r>
          </a:p>
          <a:p>
            <a:endParaRPr lang="it-IT" dirty="0"/>
          </a:p>
          <a:p>
            <a:r>
              <a:rPr lang="it-IT" sz="1400" b="1" dirty="0"/>
              <a:t>N.B: </a:t>
            </a:r>
            <a:r>
              <a:rPr lang="it-IT" sz="1400" dirty="0"/>
              <a:t>In caso di unica candidatura, le elezioni non si terranno il candidato viene dichiarato eletto con Decreto del Rettore.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74F56C1-D8A8-41D0-3345-4AC498C9FBC7}"/>
              </a:ext>
            </a:extLst>
          </p:cNvPr>
          <p:cNvSpPr txBox="1"/>
          <p:nvPr/>
        </p:nvSpPr>
        <p:spPr>
          <a:xfrm>
            <a:off x="831850" y="6323282"/>
            <a:ext cx="7889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53152"/>
                </a:solidFill>
              </a:rPr>
              <a:t>Pagina web dedicata: Home &gt; Ateneo &gt; Organi di Ateneo &gt; </a:t>
            </a:r>
            <a:r>
              <a:rPr lang="it-IT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Consiglio degli Studenti </a:t>
            </a:r>
            <a:r>
              <a:rPr lang="it-IT" b="1" dirty="0">
                <a:solidFill>
                  <a:srgbClr val="053152"/>
                </a:solidFill>
              </a:rPr>
              <a:t>&gt;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3061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4EE8E7-54BE-A348-B5F9-0DBD65B637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053152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572F17-E360-E642-AA8B-A93B20CAD969}"/>
              </a:ext>
            </a:extLst>
          </p:cNvPr>
          <p:cNvSpPr txBox="1"/>
          <p:nvPr/>
        </p:nvSpPr>
        <p:spPr>
          <a:xfrm>
            <a:off x="6841788" y="903336"/>
            <a:ext cx="53502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b="1" dirty="0">
                <a:solidFill>
                  <a:schemeClr val="bg1"/>
                </a:solidFill>
              </a:rPr>
              <a:t>Presidente del Consiglio degli studenti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b="1" dirty="0">
                <a:solidFill>
                  <a:schemeClr val="bg1"/>
                </a:solidFill>
              </a:rPr>
              <a:t>Rappresentante degli studenti in seno al Consiglio dell’Università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b="1" dirty="0">
                <a:solidFill>
                  <a:schemeClr val="bg1"/>
                </a:solidFill>
              </a:rPr>
              <a:t>Rappresentante degli studenti in seno al Senato Accademico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b="1" dirty="0">
                <a:solidFill>
                  <a:schemeClr val="bg1"/>
                </a:solidFill>
              </a:rPr>
              <a:t>Rappresentante degli studenti in seno al Presidio della Qualità di Ateneo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b="1" dirty="0">
                <a:solidFill>
                  <a:schemeClr val="bg1"/>
                </a:solidFill>
              </a:rPr>
              <a:t>Rappresentante degli studenti in seno al Comitato regionale di Coordinamento</a:t>
            </a:r>
            <a:endParaRPr lang="it-IT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itolo 23">
            <a:extLst>
              <a:ext uri="{FF2B5EF4-FFF2-40B4-BE49-F238E27FC236}">
                <a16:creationId xmlns:a16="http://schemas.microsoft.com/office/drawing/2014/main" id="{3BC3A2D7-5CFE-0944-821B-1E6E6760B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02379"/>
            <a:ext cx="5762381" cy="2965043"/>
          </a:xfrm>
        </p:spPr>
        <p:txBody>
          <a:bodyPr rtlCol="0" anchor="ctr">
            <a:normAutofit/>
          </a:bodyPr>
          <a:lstStyle/>
          <a:p>
            <a:pPr rtl="0"/>
            <a:r>
              <a:rPr lang="it-IT" sz="4000" kern="0" spc="0" dirty="0">
                <a:solidFill>
                  <a:srgbClr val="053152"/>
                </a:solidFill>
              </a:rPr>
              <a:t>IL CONSIGLIO DEGLI STUDENTI</a:t>
            </a:r>
            <a:br>
              <a:rPr lang="it-IT" sz="4000" kern="0" spc="0" dirty="0">
                <a:solidFill>
                  <a:srgbClr val="053152"/>
                </a:solidFill>
              </a:rPr>
            </a:br>
            <a:br>
              <a:rPr lang="it-IT" sz="4000" kern="0" spc="0" dirty="0">
                <a:solidFill>
                  <a:srgbClr val="053152"/>
                </a:solidFill>
              </a:rPr>
            </a:br>
            <a:r>
              <a:rPr lang="it-IT" sz="2000" b="0" kern="0" spc="0" dirty="0"/>
              <a:t>Organo statutario composto dai rappresentanti degli studenti eletti in seno ai Consigli di Dipartimento.</a:t>
            </a:r>
            <a:br>
              <a:rPr lang="it-IT" sz="2000" b="0" kern="0" spc="0" dirty="0"/>
            </a:br>
            <a:r>
              <a:rPr lang="it-IT" sz="2000" b="0" kern="0" spc="0" dirty="0"/>
              <a:t> </a:t>
            </a:r>
            <a:br>
              <a:rPr lang="it-IT" sz="2000" b="0" kern="0" spc="0" dirty="0"/>
            </a:br>
            <a:r>
              <a:rPr lang="it-IT" sz="2000" b="0" kern="0" spc="0" dirty="0"/>
              <a:t>I componenti saranno chiamati a eleggere: </a:t>
            </a:r>
            <a:endParaRPr lang="it-IT" sz="4000" b="0" kern="0" spc="0" dirty="0"/>
          </a:p>
        </p:txBody>
      </p:sp>
    </p:spTree>
    <p:extLst>
      <p:ext uri="{BB962C8B-B14F-4D97-AF65-F5344CB8AC3E}">
        <p14:creationId xmlns:p14="http://schemas.microsoft.com/office/powerpoint/2010/main" val="19491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4EE8E7-54BE-A348-B5F9-0DBD65B637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053152"/>
          </a:solidFill>
        </p:spPr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572F17-E360-E642-AA8B-A93B20CAD969}"/>
              </a:ext>
            </a:extLst>
          </p:cNvPr>
          <p:cNvSpPr txBox="1"/>
          <p:nvPr/>
        </p:nvSpPr>
        <p:spPr>
          <a:xfrm>
            <a:off x="6718009" y="1468306"/>
            <a:ext cx="53502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bg1"/>
                </a:solidFill>
                <a:latin typeface="+mj-lt"/>
              </a:rPr>
              <a:t>aiuto nel </a:t>
            </a:r>
            <a:r>
              <a:rPr lang="it-IT" sz="2400" b="1" dirty="0">
                <a:solidFill>
                  <a:srgbClr val="FF0000"/>
                </a:solidFill>
                <a:latin typeface="+mj-lt"/>
              </a:rPr>
              <a:t>recupero delle informazioni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: reperimento dei piani di studio, modalità di iscrizione e di cancellazione agli esami, materiali degli insegnamenti e contatti con i docenti, ecc.;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rgbClr val="FF0000"/>
                </a:solidFill>
                <a:latin typeface="+mj-lt"/>
              </a:rPr>
              <a:t>supporto nella programmazione 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dello studio e degli esami;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bg1"/>
                </a:solidFill>
                <a:latin typeface="+mj-lt"/>
              </a:rPr>
              <a:t>supporto per eventuali </a:t>
            </a:r>
            <a:r>
              <a:rPr lang="it-IT" sz="2400" b="1" dirty="0">
                <a:solidFill>
                  <a:srgbClr val="FF0000"/>
                </a:solidFill>
                <a:latin typeface="+mj-lt"/>
              </a:rPr>
              <a:t>situazioni di fragilità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 in sinergia con i referenti specifici;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rgbClr val="FF0000"/>
                </a:solidFill>
                <a:latin typeface="+mj-lt"/>
              </a:rPr>
              <a:t>diffusione di informazioni</a:t>
            </a:r>
            <a:r>
              <a:rPr lang="it-IT" sz="2400" dirty="0">
                <a:solidFill>
                  <a:schemeClr val="bg1"/>
                </a:solidFill>
                <a:latin typeface="+mj-lt"/>
              </a:rPr>
              <a:t>. 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53C956AC-DC88-4B5F-B0C3-BD768F5B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88558"/>
            <a:ext cx="5886159" cy="3987568"/>
          </a:xfrm>
        </p:spPr>
        <p:txBody>
          <a:bodyPr>
            <a:normAutofit/>
          </a:bodyPr>
          <a:lstStyle/>
          <a:p>
            <a:r>
              <a:rPr lang="it-IT" kern="0" spc="0" dirty="0">
                <a:solidFill>
                  <a:srgbClr val="053152"/>
                </a:solidFill>
              </a:rPr>
              <a:t>IL PEER TUTOR</a:t>
            </a:r>
            <a:br>
              <a:rPr lang="it-IT" sz="2400" kern="0" spc="0" dirty="0">
                <a:solidFill>
                  <a:srgbClr val="053152"/>
                </a:solidFill>
              </a:rPr>
            </a:br>
            <a:br>
              <a:rPr lang="it-IT" sz="2400" kern="0" spc="0" dirty="0">
                <a:solidFill>
                  <a:srgbClr val="053152"/>
                </a:solidFill>
              </a:rPr>
            </a:br>
            <a:r>
              <a:rPr lang="it-IT" sz="2400" b="0" kern="0" spc="0" dirty="0">
                <a:solidFill>
                  <a:srgbClr val="FF0000"/>
                </a:solidFill>
              </a:rPr>
              <a:t>L'Ateneo ha istituito il servizio di Peer Tutoring</a:t>
            </a:r>
            <a:br>
              <a:rPr lang="it-IT" sz="2400" b="0" kern="0" spc="0" dirty="0">
                <a:solidFill>
                  <a:srgbClr val="FF0000"/>
                </a:solidFill>
              </a:rPr>
            </a:br>
            <a:r>
              <a:rPr lang="it-IT" sz="2400" b="0" kern="0" spc="0" dirty="0">
                <a:solidFill>
                  <a:srgbClr val="053152"/>
                </a:solidFill>
                <a:latin typeface="+mj-lt"/>
              </a:rPr>
              <a:t>rivolto a tutti gli studenti iscritti </a:t>
            </a:r>
            <a:r>
              <a:rPr lang="it-IT" sz="2400" b="0" kern="0" spc="0" dirty="0">
                <a:solidFill>
                  <a:srgbClr val="053152"/>
                </a:solidFill>
              </a:rPr>
              <a:t>per offrire un supporto durante il loro percorso di studio. </a:t>
            </a:r>
            <a:br>
              <a:rPr lang="it-IT" sz="2400" b="0" kern="0" spc="0" dirty="0">
                <a:solidFill>
                  <a:srgbClr val="053152"/>
                </a:solidFill>
              </a:rPr>
            </a:br>
            <a:br>
              <a:rPr lang="it-IT" sz="2400" b="0" kern="0" spc="0" dirty="0">
                <a:solidFill>
                  <a:srgbClr val="053152"/>
                </a:solidFill>
              </a:rPr>
            </a:br>
            <a:r>
              <a:rPr lang="it-IT" sz="2400" b="0" kern="0" spc="0" dirty="0">
                <a:solidFill>
                  <a:srgbClr val="053152"/>
                </a:solidFill>
              </a:rPr>
              <a:t>I peer sono studenti dei vari corsi di laurea e si occupano, in sintesi, di: </a:t>
            </a:r>
            <a:br>
              <a:rPr lang="it-IT" sz="2400" b="0" kern="0" spc="0" dirty="0">
                <a:solidFill>
                  <a:srgbClr val="053152"/>
                </a:solidFill>
              </a:rPr>
            </a:br>
            <a:endParaRPr lang="it-IT" sz="2200" b="0" kern="0" spc="0" dirty="0">
              <a:solidFill>
                <a:srgbClr val="053152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037722-032E-48C6-9F7E-1482C8F23549}"/>
              </a:ext>
            </a:extLst>
          </p:cNvPr>
          <p:cNvSpPr txBox="1"/>
          <p:nvPr/>
        </p:nvSpPr>
        <p:spPr>
          <a:xfrm>
            <a:off x="831850" y="6360392"/>
            <a:ext cx="7717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bg1"/>
                </a:solidFill>
              </a:rPr>
              <a:t>Pagina web </a:t>
            </a:r>
            <a:r>
              <a:rPr lang="it-IT" b="1" dirty="0">
                <a:solidFill>
                  <a:schemeClr val="bg1"/>
                </a:solidFill>
              </a:rPr>
              <a:t>dedicata: Home &gt; orientamento &gt; </a:t>
            </a:r>
            <a:r>
              <a:rPr lang="it-IT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orientamento in itinere e tutorato </a:t>
            </a:r>
            <a:r>
              <a:rPr lang="it-IT" b="1" dirty="0">
                <a:solidFill>
                  <a:schemeClr val="bg1"/>
                </a:solidFill>
              </a:rPr>
              <a:t>&gt;</a:t>
            </a:r>
            <a:r>
              <a:rPr lang="it-IT" sz="1800" dirty="0">
                <a:ea typeface="+mn-lt"/>
                <a:cs typeface="+mn-lt"/>
              </a:rPr>
              <a:t> </a:t>
            </a:r>
            <a:endParaRPr lang="it-IT" sz="1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1394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55" y="459095"/>
            <a:ext cx="4585720" cy="1395208"/>
          </a:xfrm>
        </p:spPr>
        <p:txBody>
          <a:bodyPr rtlCol="0">
            <a:noAutofit/>
          </a:bodyPr>
          <a:lstStyle/>
          <a:p>
            <a:pPr rtl="0"/>
            <a:r>
              <a:rPr lang="it-IT" sz="3200" spc="0" dirty="0"/>
              <a:t>ORARI </a:t>
            </a:r>
            <a:br>
              <a:rPr lang="it-IT" sz="3200" spc="0" dirty="0"/>
            </a:br>
            <a:r>
              <a:rPr lang="it-IT" sz="3200" spc="0" dirty="0"/>
              <a:t>UFFICIO DIRITTO ALLO STUDIO  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1AF67EB-A440-4F40-861A-A266D594A0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89" b="2618"/>
          <a:stretch/>
        </p:blipFill>
        <p:spPr>
          <a:xfrm>
            <a:off x="6096000" y="0"/>
            <a:ext cx="6727371" cy="6858000"/>
          </a:xfrm>
        </p:spPr>
      </p:pic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B4E3CF36-B5F6-3E4A-94C2-D513D72E8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030021"/>
              </p:ext>
            </p:extLst>
          </p:nvPr>
        </p:nvGraphicFramePr>
        <p:xfrm>
          <a:off x="917755" y="2300110"/>
          <a:ext cx="4614864" cy="3156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606">
                  <a:extLst>
                    <a:ext uri="{9D8B030D-6E8A-4147-A177-3AD203B41FA5}">
                      <a16:colId xmlns:a16="http://schemas.microsoft.com/office/drawing/2014/main" val="3791194886"/>
                    </a:ext>
                  </a:extLst>
                </a:gridCol>
                <a:gridCol w="1632857">
                  <a:extLst>
                    <a:ext uri="{9D8B030D-6E8A-4147-A177-3AD203B41FA5}">
                      <a16:colId xmlns:a16="http://schemas.microsoft.com/office/drawing/2014/main" val="1620937047"/>
                    </a:ext>
                  </a:extLst>
                </a:gridCol>
                <a:gridCol w="1676401">
                  <a:extLst>
                    <a:ext uri="{9D8B030D-6E8A-4147-A177-3AD203B41FA5}">
                      <a16:colId xmlns:a16="http://schemas.microsoft.com/office/drawing/2014/main" val="2766367602"/>
                    </a:ext>
                  </a:extLst>
                </a:gridCol>
              </a:tblGrid>
              <a:tr h="418166"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 anchor="ctr">
                    <a:solidFill>
                      <a:srgbClr val="0531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MATTINO</a:t>
                      </a:r>
                    </a:p>
                  </a:txBody>
                  <a:tcPr anchor="ctr">
                    <a:solidFill>
                      <a:srgbClr val="0531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POMERIGGIO</a:t>
                      </a:r>
                    </a:p>
                  </a:txBody>
                  <a:tcPr anchor="ctr">
                    <a:solidFill>
                      <a:srgbClr val="0531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431194"/>
                  </a:ext>
                </a:extLst>
              </a:tr>
              <a:tr h="547738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Lunedì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14.30 – 17.30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2916102"/>
                  </a:ext>
                </a:extLst>
              </a:tr>
              <a:tr h="547738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Martedì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10.00 – 13.00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758609"/>
                  </a:ext>
                </a:extLst>
              </a:tr>
              <a:tr h="547738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Mercoledì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10.00 – 13.00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3232796"/>
                  </a:ext>
                </a:extLst>
              </a:tr>
              <a:tr h="547738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Giovedì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14.00 – 16.00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728787"/>
                  </a:ext>
                </a:extLst>
              </a:tr>
              <a:tr h="547738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Venerdì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545882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B2927F-F885-6E41-A402-A97A8B5B08B2}"/>
              </a:ext>
            </a:extLst>
          </p:cNvPr>
          <p:cNvSpPr txBox="1"/>
          <p:nvPr/>
        </p:nvSpPr>
        <p:spPr>
          <a:xfrm>
            <a:off x="831258" y="5677691"/>
            <a:ext cx="49830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1500" b="1" dirty="0"/>
              <a:t>Agli orari indicati puoi telefonare al numero: </a:t>
            </a:r>
            <a:r>
              <a:rPr lang="it-IT" sz="1500" b="1" dirty="0">
                <a:latin typeface="+mj-lt"/>
              </a:rPr>
              <a:t>0165 – 1875290</a:t>
            </a:r>
            <a:r>
              <a:rPr lang="en-US" sz="1500" b="1" dirty="0">
                <a:latin typeface="+mj-lt"/>
              </a:rPr>
              <a:t>​</a:t>
            </a:r>
          </a:p>
          <a:p>
            <a:pPr fontAlgn="base"/>
            <a:r>
              <a:rPr lang="it-IT" sz="1500" b="1" dirty="0"/>
              <a:t>Oppure scrivere un’email al seguente indirizzo: </a:t>
            </a:r>
            <a:r>
              <a:rPr lang="en-US" sz="1500" b="1" dirty="0"/>
              <a:t>​</a:t>
            </a:r>
          </a:p>
          <a:p>
            <a:pPr fontAlgn="base"/>
            <a:r>
              <a:rPr lang="it-IT" sz="1500" b="1" u="sng" dirty="0" err="1">
                <a:solidFill>
                  <a:srgbClr val="053152"/>
                </a:solidFill>
                <a:latin typeface="+mj-lt"/>
              </a:rPr>
              <a:t>diritto-studio@univda.it</a:t>
            </a:r>
            <a:endParaRPr lang="it-IT" sz="1500" b="1" dirty="0">
              <a:solidFill>
                <a:srgbClr val="053152"/>
              </a:solidFill>
              <a:latin typeface="+mj-lt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81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 descr="Immagine che contiene edificio, esterni, orologio, largo&#10;&#10;Descrizione generata automaticamente">
            <a:extLst>
              <a:ext uri="{FF2B5EF4-FFF2-40B4-BE49-F238E27FC236}">
                <a16:creationId xmlns:a16="http://schemas.microsoft.com/office/drawing/2014/main" id="{F0986E84-9302-4856-A0E2-619A30D01F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148" t="11689" r="7274" b="11810"/>
          <a:stretch/>
        </p:blipFill>
        <p:spPr>
          <a:xfrm>
            <a:off x="838202" y="5421"/>
            <a:ext cx="11353802" cy="6847158"/>
          </a:xfrm>
          <a:prstGeom prst="rect">
            <a:avLst/>
          </a:prstGeom>
          <a:solidFill>
            <a:srgbClr val="053152"/>
          </a:solidFill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67998CD-5499-4BEF-967B-829DDB4E86E4}"/>
              </a:ext>
            </a:extLst>
          </p:cNvPr>
          <p:cNvSpPr/>
          <p:nvPr/>
        </p:nvSpPr>
        <p:spPr>
          <a:xfrm>
            <a:off x="838200" y="3975100"/>
            <a:ext cx="4493853" cy="2872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0A79C24-8EFB-8E49-B50F-CD190EEA8F9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-webkit-standard"/>
              </a:rPr>
              <a:t> 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53ABF2D-6BB7-4496-82C6-9DD371EDFF24}"/>
              </a:ext>
            </a:extLst>
          </p:cNvPr>
          <p:cNvSpPr/>
          <p:nvPr/>
        </p:nvSpPr>
        <p:spPr>
          <a:xfrm>
            <a:off x="838200" y="3609474"/>
            <a:ext cx="6302375" cy="3264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B516E3E-5EFE-4EBE-B821-28A54E2B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106" y="4051005"/>
            <a:ext cx="6128469" cy="2502195"/>
          </a:xfrm>
        </p:spPr>
        <p:txBody>
          <a:bodyPr rtlCol="0" anchor="b"/>
          <a:lstStyle/>
          <a:p>
            <a:pPr marL="8467">
              <a:spcBef>
                <a:spcPts val="80"/>
              </a:spcBef>
              <a:tabLst>
                <a:tab pos="1605360" algn="l"/>
                <a:tab pos="2215837" algn="l"/>
                <a:tab pos="2999043" algn="l"/>
              </a:tabLst>
            </a:pPr>
            <a:r>
              <a:rPr lang="it-IT" sz="2000" b="0" spc="0" dirty="0">
                <a:sym typeface="Bebas"/>
              </a:rPr>
              <a:t>PER ULTERIORI INFORMAZIONI CONTATTARE </a:t>
            </a:r>
            <a:br>
              <a:rPr lang="it-IT" sz="2000" spc="0" dirty="0">
                <a:sym typeface="Bebas"/>
              </a:rPr>
            </a:br>
            <a:r>
              <a:rPr lang="it-IT" sz="2000" spc="0" dirty="0">
                <a:sym typeface="Bebas"/>
              </a:rPr>
              <a:t>L’UFFICIO </a:t>
            </a:r>
            <a:br>
              <a:rPr lang="it-IT" sz="2000" spc="0" dirty="0">
                <a:sym typeface="Bebas"/>
              </a:rPr>
            </a:br>
            <a:r>
              <a:rPr lang="it-IT" sz="2000" spc="0" dirty="0">
                <a:sym typeface="Bebas"/>
              </a:rPr>
              <a:t>DIRITTO ALLO STUDIO</a:t>
            </a:r>
            <a:br>
              <a:rPr lang="it-IT" sz="2000" spc="0" dirty="0">
                <a:sym typeface="Bebas"/>
              </a:rPr>
            </a:br>
            <a:r>
              <a:rPr lang="it-IT" sz="2000" spc="0" dirty="0">
                <a:sym typeface="Bebas"/>
              </a:rPr>
              <a:t>E SEGRETERIA STUDENTI</a:t>
            </a:r>
            <a:br>
              <a:rPr lang="it-IT" sz="2000" spc="0" dirty="0">
                <a:sym typeface="Bebas"/>
              </a:rPr>
            </a:br>
            <a:br>
              <a:rPr lang="it-IT" sz="2000" b="0" spc="0" dirty="0">
                <a:sym typeface="Bebas"/>
              </a:rPr>
            </a:br>
            <a:r>
              <a:rPr lang="it-IT" sz="2000" b="0" dirty="0">
                <a:solidFill>
                  <a:schemeClr val="tx2"/>
                </a:solidFill>
                <a:cs typeface="Lucida Sans Unicode"/>
              </a:rPr>
              <a:t>Località Le Grand </a:t>
            </a:r>
            <a:r>
              <a:rPr lang="it-IT" sz="2000" b="0" dirty="0" err="1">
                <a:solidFill>
                  <a:schemeClr val="tx2"/>
                </a:solidFill>
                <a:cs typeface="Lucida Sans Unicode"/>
              </a:rPr>
              <a:t>Chemin</a:t>
            </a:r>
            <a:r>
              <a:rPr lang="it-IT" sz="2000" b="0" dirty="0">
                <a:solidFill>
                  <a:schemeClr val="tx2"/>
                </a:solidFill>
                <a:cs typeface="Lucida Sans Unicode"/>
              </a:rPr>
              <a:t>, 181</a:t>
            </a:r>
            <a:br>
              <a:rPr lang="it-IT" sz="2000" b="0" dirty="0">
                <a:solidFill>
                  <a:schemeClr val="tx2"/>
                </a:solidFill>
                <a:cs typeface="Lucida Sans Unicode"/>
              </a:rPr>
            </a:br>
            <a:r>
              <a:rPr lang="it-IT" sz="2000" b="0" dirty="0">
                <a:solidFill>
                  <a:schemeClr val="tx2"/>
                </a:solidFill>
                <a:cs typeface="Lucida Sans Unicode"/>
              </a:rPr>
              <a:t>11020 Saint-Christophe (Aosta)</a:t>
            </a:r>
            <a:br>
              <a:rPr lang="it-IT" sz="800" spc="190" dirty="0">
                <a:solidFill>
                  <a:schemeClr val="tx2"/>
                </a:solidFill>
                <a:cs typeface="Lucida Sans Unicode"/>
              </a:rPr>
            </a:br>
            <a:endParaRPr lang="it-IT" sz="2000" spc="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7A0DF0D-28BF-4D70-A760-280AD55A134F}"/>
              </a:ext>
            </a:extLst>
          </p:cNvPr>
          <p:cNvSpPr/>
          <p:nvPr/>
        </p:nvSpPr>
        <p:spPr>
          <a:xfrm>
            <a:off x="8146791" y="13717"/>
            <a:ext cx="4045209" cy="1857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51" name="Gruppo 50" descr="Gruppo con casella di testo per informazioni di contatto">
            <a:extLst>
              <a:ext uri="{FF2B5EF4-FFF2-40B4-BE49-F238E27FC236}">
                <a16:creationId xmlns:a16="http://schemas.microsoft.com/office/drawing/2014/main" id="{5440D331-C6D8-D844-8811-5ED6AEB3F4BD}"/>
              </a:ext>
            </a:extLst>
          </p:cNvPr>
          <p:cNvGrpSpPr/>
          <p:nvPr/>
        </p:nvGrpSpPr>
        <p:grpSpPr>
          <a:xfrm>
            <a:off x="8339979" y="173300"/>
            <a:ext cx="3852026" cy="1358937"/>
            <a:chOff x="7308410" y="4196173"/>
            <a:chExt cx="3516443" cy="1234796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28D1A7A2-A799-E043-8B93-F66D87909B8A}"/>
                </a:ext>
              </a:extLst>
            </p:cNvPr>
            <p:cNvGrpSpPr/>
            <p:nvPr/>
          </p:nvGrpSpPr>
          <p:grpSpPr>
            <a:xfrm>
              <a:off x="7740669" y="4196173"/>
              <a:ext cx="3084184" cy="1234796"/>
              <a:chOff x="5545079" y="4196173"/>
              <a:chExt cx="5880995" cy="1234796"/>
            </a:xfrm>
          </p:grpSpPr>
          <p:sp>
            <p:nvSpPr>
              <p:cNvPr id="46" name="Segnaposto testo 17">
                <a:extLst>
                  <a:ext uri="{FF2B5EF4-FFF2-40B4-BE49-F238E27FC236}">
                    <a16:creationId xmlns:a16="http://schemas.microsoft.com/office/drawing/2014/main" id="{698B802A-61BF-5142-91CD-EF6EE9F1A6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5079" y="4196173"/>
                <a:ext cx="5284097" cy="42603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lang="it-IT" sz="2400" b="1" dirty="0">
                    <a:solidFill>
                      <a:srgbClr val="053152"/>
                    </a:solidFill>
                    <a:latin typeface="+mj-lt"/>
                  </a:rPr>
                  <a:t>0165 – 1875290</a:t>
                </a:r>
                <a:endParaRPr kumimoji="0" lang="it-IT" sz="2400" b="1" u="none" strike="noStrike" kern="1200" cap="none" spc="0" normalizeH="0" baseline="0" noProof="0" dirty="0">
                  <a:ln>
                    <a:noFill/>
                  </a:ln>
                  <a:solidFill>
                    <a:srgbClr val="053152"/>
                  </a:solidFill>
                  <a:effectLst/>
                  <a:uLnTx/>
                  <a:uFillTx/>
                  <a:latin typeface="+mj-lt"/>
                  <a:cs typeface="Gill Sans Light" panose="020B0302020104020203" pitchFamily="34" charset="-79"/>
                </a:endParaRPr>
              </a:p>
            </p:txBody>
          </p:sp>
          <p:sp>
            <p:nvSpPr>
              <p:cNvPr id="47" name="Segnaposto testo 18">
                <a:extLst>
                  <a:ext uri="{FF2B5EF4-FFF2-40B4-BE49-F238E27FC236}">
                    <a16:creationId xmlns:a16="http://schemas.microsoft.com/office/drawing/2014/main" id="{22512C4B-7E64-EA4F-9C2C-D59EF00F7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97655" y="4648630"/>
                <a:ext cx="5828419" cy="78233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buClr>
                    <a:srgbClr val="00B0F0"/>
                  </a:buClr>
                  <a:defRPr/>
                </a:pPr>
                <a:r>
                  <a:rPr lang="it-IT" sz="1800" b="1" u="sng" dirty="0">
                    <a:solidFill>
                      <a:srgbClr val="00194C"/>
                    </a:solidFill>
                    <a:latin typeface="+mj-lt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diritto-studio@univda.</a:t>
                </a:r>
                <a:r>
                  <a:rPr lang="it-IT" sz="1800" b="1" u="sng" dirty="0">
                    <a:solidFill>
                      <a:srgbClr val="053152"/>
                    </a:solidFill>
                    <a:latin typeface="+mj-lt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it</a:t>
                </a:r>
                <a:endParaRPr lang="it-IT" sz="1800" b="1" u="sng" dirty="0">
                  <a:solidFill>
                    <a:srgbClr val="053152"/>
                  </a:solidFill>
                  <a:latin typeface="+mj-lt"/>
                </a:endParaRPr>
              </a:p>
              <a:p>
                <a:pPr lvl="0">
                  <a:buClr>
                    <a:srgbClr val="00B0F0"/>
                  </a:buClr>
                  <a:defRPr/>
                </a:pPr>
                <a:r>
                  <a:rPr lang="it-IT" sz="1800" b="1" u="sng" dirty="0" err="1">
                    <a:solidFill>
                      <a:srgbClr val="053152"/>
                    </a:solidFill>
                    <a:latin typeface="+mj-lt"/>
                  </a:rPr>
                  <a:t>segreteria-studenti@univda.it</a:t>
                </a:r>
                <a:endParaRPr lang="it-IT" sz="1800" b="1" u="sng" dirty="0">
                  <a:solidFill>
                    <a:srgbClr val="053152"/>
                  </a:solidFill>
                  <a:latin typeface="+mj-lt"/>
                </a:endParaRPr>
              </a:p>
            </p:txBody>
          </p: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FA9978F1-A4D0-0C48-82F7-A677ECC15EF8}"/>
                </a:ext>
              </a:extLst>
            </p:cNvPr>
            <p:cNvGrpSpPr/>
            <p:nvPr/>
          </p:nvGrpSpPr>
          <p:grpSpPr>
            <a:xfrm>
              <a:off x="7308410" y="4261009"/>
              <a:ext cx="269688" cy="679872"/>
              <a:chOff x="6172533" y="5081343"/>
              <a:chExt cx="269688" cy="679872"/>
            </a:xfrm>
          </p:grpSpPr>
          <p:pic>
            <p:nvPicPr>
              <p:cNvPr id="53" name="Elemento grafico 52" descr="Busta" title="Icona - Posta elettronica relatore">
                <a:extLst>
                  <a:ext uri="{FF2B5EF4-FFF2-40B4-BE49-F238E27FC236}">
                    <a16:creationId xmlns:a16="http://schemas.microsoft.com/office/drawing/2014/main" id="{F2F4E712-3E0F-6C46-96C5-35C27A46B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86320" y="5505314"/>
                <a:ext cx="255901" cy="255901"/>
              </a:xfrm>
              <a:prstGeom prst="rect">
                <a:avLst/>
              </a:prstGeom>
            </p:spPr>
          </p:pic>
          <p:pic>
            <p:nvPicPr>
              <p:cNvPr id="54" name="Elemento grafico 53" descr="Smartphone" title="Icona - Numero di telefono relatore">
                <a:extLst>
                  <a:ext uri="{FF2B5EF4-FFF2-40B4-BE49-F238E27FC236}">
                    <a16:creationId xmlns:a16="http://schemas.microsoft.com/office/drawing/2014/main" id="{A4DE8733-7009-1A4C-AF89-8881265D0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172533" y="5081343"/>
                <a:ext cx="255901" cy="255901"/>
              </a:xfrm>
              <a:prstGeom prst="rect">
                <a:avLst/>
              </a:prstGeom>
            </p:spPr>
          </p:pic>
        </p:grpSp>
      </p:grpSp>
      <p:pic>
        <p:nvPicPr>
          <p:cNvPr id="15" name="Elemento grafico 14" descr="Busta" title="Icona - Posta elettronica relatore">
            <a:extLst>
              <a:ext uri="{FF2B5EF4-FFF2-40B4-BE49-F238E27FC236}">
                <a16:creationId xmlns:a16="http://schemas.microsoft.com/office/drawing/2014/main" id="{8E6C6E3A-963E-BF42-A210-44677EAF6F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5081" y="1116555"/>
            <a:ext cx="280323" cy="28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16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482010"/>
            <a:ext cx="5308600" cy="1395208"/>
          </a:xfrm>
        </p:spPr>
        <p:txBody>
          <a:bodyPr rtlCol="0">
            <a:noAutofit/>
          </a:bodyPr>
          <a:lstStyle/>
          <a:p>
            <a:pPr algn="ctr"/>
            <a:r>
              <a:rPr lang="it-IT" sz="2000" spc="0" dirty="0"/>
              <a:t>Realizzazione a cura </a:t>
            </a:r>
            <a:br>
              <a:rPr lang="it-IT" sz="2000" spc="0" dirty="0"/>
            </a:br>
            <a:r>
              <a:rPr lang="it-IT" sz="2000" spc="0" dirty="0"/>
              <a:t>degli uffici Comunicazione e Orientamento</a:t>
            </a:r>
            <a:br>
              <a:rPr lang="it-IT" sz="2000" spc="0" dirty="0"/>
            </a:br>
            <a:r>
              <a:rPr lang="it-IT" sz="2000" spc="0" dirty="0"/>
              <a:t>e Diritto allo Studio e Segreteria Studenti dell’Università della Valle d’Aosta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EB8441F-1120-4013-A812-303C3C3C22A4}"/>
              </a:ext>
            </a:extLst>
          </p:cNvPr>
          <p:cNvSpPr/>
          <p:nvPr/>
        </p:nvSpPr>
        <p:spPr>
          <a:xfrm>
            <a:off x="6324600" y="0"/>
            <a:ext cx="5867400" cy="6858000"/>
          </a:xfrm>
          <a:prstGeom prst="rect">
            <a:avLst/>
          </a:prstGeom>
          <a:solidFill>
            <a:srgbClr val="002E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DDA8123-7ECD-2A44-A629-7F2DB0D01D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564017"/>
            <a:ext cx="5448300" cy="3989183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Con la collaborazione degli studenti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Camilla Chiavassa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Agostino </a:t>
            </a:r>
            <a:r>
              <a:rPr lang="it-IT" sz="1800" b="1" dirty="0" err="1"/>
              <a:t>Dentico</a:t>
            </a:r>
            <a:endParaRPr lang="it-IT" sz="1800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Mattia </a:t>
            </a:r>
            <a:r>
              <a:rPr lang="it-IT" sz="1800" b="1" dirty="0" err="1"/>
              <a:t>Piperata</a:t>
            </a: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Chiara Vigna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/>
              <a:t>2023 </a:t>
            </a:r>
            <a:r>
              <a:rPr lang="it-IT" b="1" dirty="0"/>
              <a:t>Università della Valle d’Aosta – Université de la </a:t>
            </a:r>
            <a:r>
              <a:rPr lang="it-IT" b="1" dirty="0" err="1"/>
              <a:t>Vallée</a:t>
            </a:r>
            <a:r>
              <a:rPr lang="it-IT" b="1" dirty="0"/>
              <a:t> d’</a:t>
            </a:r>
            <a:r>
              <a:rPr lang="it-IT" b="1" dirty="0" err="1"/>
              <a:t>Aoste</a:t>
            </a: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 dirty="0"/>
              <a:t> Tutti i diritti riservati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1AF67EB-A440-4F40-861A-A266D594A0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187" t="189" r="518" b="2618"/>
          <a:stretch/>
        </p:blipFill>
        <p:spPr>
          <a:xfrm>
            <a:off x="6394450" y="278763"/>
            <a:ext cx="5760000" cy="5840008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DA1FCF7-4D11-4279-A7EF-512855E036F8}"/>
              </a:ext>
            </a:extLst>
          </p:cNvPr>
          <p:cNvSpPr txBox="1"/>
          <p:nvPr/>
        </p:nvSpPr>
        <p:spPr>
          <a:xfrm>
            <a:off x="8112400" y="6257553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+mj-lt"/>
              </a:rPr>
              <a:t>www.univda.it </a:t>
            </a:r>
          </a:p>
        </p:txBody>
      </p:sp>
    </p:spTree>
    <p:extLst>
      <p:ext uri="{BB962C8B-B14F-4D97-AF65-F5344CB8AC3E}">
        <p14:creationId xmlns:p14="http://schemas.microsoft.com/office/powerpoint/2010/main" val="39970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Immagine che contiene esterni, pensile, segnale, arresto&#10;&#10;Descrizione generata automaticamente">
            <a:extLst>
              <a:ext uri="{FF2B5EF4-FFF2-40B4-BE49-F238E27FC236}">
                <a16:creationId xmlns:a16="http://schemas.microsoft.com/office/drawing/2014/main" id="{EC72F1F9-B226-7E45-A6B2-54A729B91E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r="-1" b="9218"/>
          <a:stretch/>
        </p:blipFill>
        <p:spPr>
          <a:xfrm>
            <a:off x="831850" y="10"/>
            <a:ext cx="11360150" cy="6857990"/>
          </a:xfr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4801ABD-7339-4C70-82A3-696BE8EF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/>
          <a:p>
            <a:r>
              <a:rPr lang="it-IT" sz="3000" dirty="0"/>
              <a:t>Servizi amministrativi </a:t>
            </a:r>
            <a:br>
              <a:rPr lang="it-IT" sz="3000" dirty="0"/>
            </a:br>
            <a:r>
              <a:rPr lang="it-IT" sz="3000" dirty="0"/>
              <a:t>per gli studenti</a:t>
            </a:r>
            <a:br>
              <a:rPr lang="it-IT" sz="3000" dirty="0"/>
            </a:br>
            <a:br>
              <a:rPr lang="it-IT" sz="3000" dirty="0"/>
            </a:br>
            <a:br>
              <a:rPr lang="it-IT" sz="3000" dirty="0"/>
            </a:br>
            <a:r>
              <a:rPr lang="it-IT" sz="3000" dirty="0"/>
              <a:t>DIRITTO ALLO STUDIO </a:t>
            </a:r>
            <a:br>
              <a:rPr lang="it-IT" sz="3000" dirty="0"/>
            </a:br>
            <a:r>
              <a:rPr lang="it-IT" sz="3000" dirty="0"/>
              <a:t>E SEGRETERIA STUDENTI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49EBC96-F2B6-43D3-A761-898E1D269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8373" y="4479533"/>
            <a:ext cx="5445858" cy="964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it-IT" kern="0" spc="0" dirty="0">
                <a:latin typeface="+mj-lt"/>
                <a:hlinkClick r:id="rId4"/>
              </a:rPr>
              <a:t>https://www.univda.it/servizi/diritto-allo-studio-e-tasse/</a:t>
            </a:r>
            <a:endParaRPr lang="it-IT" kern="0" spc="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400" kern="0" spc="0" dirty="0">
              <a:latin typeface="+mj-lt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Bef>
                <a:spcPts val="0"/>
              </a:spcBef>
            </a:pPr>
            <a:endParaRPr lang="it-IT" sz="1000" kern="0" spc="0" dirty="0">
              <a:latin typeface="+mj-lt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Bef>
                <a:spcPts val="0"/>
              </a:spcBef>
            </a:pPr>
            <a:r>
              <a:rPr lang="it-IT" kern="0" spc="0" dirty="0"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https://www.univda.it/servizi/segreteria-studenti/</a:t>
            </a:r>
            <a:endParaRPr lang="it-IT" kern="0" spc="0" dirty="0">
              <a:latin typeface="+mj-lt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9656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190682" y="6858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476250" h="476250">
                <a:moveTo>
                  <a:pt x="0" y="0"/>
                </a:moveTo>
                <a:lnTo>
                  <a:pt x="476249" y="0"/>
                </a:lnTo>
                <a:lnTo>
                  <a:pt x="476249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6F7F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C510E31-293E-EB4A-B1C0-2AAC23AC8B13}"/>
              </a:ext>
            </a:extLst>
          </p:cNvPr>
          <p:cNvSpPr/>
          <p:nvPr/>
        </p:nvSpPr>
        <p:spPr>
          <a:xfrm>
            <a:off x="938462" y="705386"/>
            <a:ext cx="11253537" cy="1353600"/>
          </a:xfrm>
          <a:custGeom>
            <a:avLst/>
            <a:gdLst/>
            <a:ahLst/>
            <a:cxnLst/>
            <a:rect l="l" t="t" r="r" b="b"/>
            <a:pathLst>
              <a:path w="18288000" h="4000500">
                <a:moveTo>
                  <a:pt x="0" y="4000500"/>
                </a:moveTo>
                <a:lnTo>
                  <a:pt x="18287999" y="4000500"/>
                </a:lnTo>
                <a:lnTo>
                  <a:pt x="18287999" y="0"/>
                </a:lnTo>
                <a:lnTo>
                  <a:pt x="0" y="0"/>
                </a:lnTo>
                <a:lnTo>
                  <a:pt x="0" y="4000500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F2C999D5-0FAA-4904-83C9-22BA8823D682}"/>
              </a:ext>
            </a:extLst>
          </p:cNvPr>
          <p:cNvSpPr txBox="1">
            <a:spLocks/>
          </p:cNvSpPr>
          <p:nvPr/>
        </p:nvSpPr>
        <p:spPr>
          <a:xfrm>
            <a:off x="1139662" y="1088141"/>
            <a:ext cx="10113875" cy="628933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marL="8467">
              <a:lnSpc>
                <a:spcPct val="100000"/>
              </a:lnSpc>
              <a:spcBef>
                <a:spcPts val="80"/>
              </a:spcBef>
              <a:tabLst>
                <a:tab pos="1605360" algn="l"/>
                <a:tab pos="2215837" algn="l"/>
                <a:tab pos="2999043" algn="l"/>
              </a:tabLst>
            </a:pPr>
            <a:r>
              <a:rPr lang="it-IT" sz="4034" spc="300" dirty="0">
                <a:solidFill>
                  <a:schemeClr val="bg1"/>
                </a:solidFill>
                <a:cs typeface="Lucida Sans Unicode"/>
              </a:rPr>
              <a:t>SEGRETERIA STUDENTI </a:t>
            </a:r>
          </a:p>
        </p:txBody>
      </p: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8B382595-1A35-47EE-A42E-890F89116E05}"/>
              </a:ext>
            </a:extLst>
          </p:cNvPr>
          <p:cNvSpPr txBox="1">
            <a:spLocks/>
          </p:cNvSpPr>
          <p:nvPr/>
        </p:nvSpPr>
        <p:spPr>
          <a:xfrm>
            <a:off x="1905784" y="2439910"/>
            <a:ext cx="3056998" cy="3607366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21" name="Segnaposto contenuto 16">
            <a:extLst>
              <a:ext uri="{FF2B5EF4-FFF2-40B4-BE49-F238E27FC236}">
                <a16:creationId xmlns:a16="http://schemas.microsoft.com/office/drawing/2014/main" id="{C4F77828-D82B-419D-AF45-53FD3B759831}"/>
              </a:ext>
            </a:extLst>
          </p:cNvPr>
          <p:cNvSpPr txBox="1">
            <a:spLocks/>
          </p:cNvSpPr>
          <p:nvPr/>
        </p:nvSpPr>
        <p:spPr>
          <a:xfrm>
            <a:off x="7960737" y="2441743"/>
            <a:ext cx="3056998" cy="3607365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it-I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reccia destra 1">
            <a:extLst>
              <a:ext uri="{FF2B5EF4-FFF2-40B4-BE49-F238E27FC236}">
                <a16:creationId xmlns:a16="http://schemas.microsoft.com/office/drawing/2014/main" id="{7F7CB74B-8E2E-E844-A1A3-7D02C3E7FA79}"/>
              </a:ext>
            </a:extLst>
          </p:cNvPr>
          <p:cNvSpPr/>
          <p:nvPr/>
        </p:nvSpPr>
        <p:spPr>
          <a:xfrm>
            <a:off x="5972556" y="424359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C8F068-615A-904C-B810-9416960A58A7}"/>
              </a:ext>
            </a:extLst>
          </p:cNvPr>
          <p:cNvSpPr txBox="1"/>
          <p:nvPr/>
        </p:nvSpPr>
        <p:spPr>
          <a:xfrm>
            <a:off x="5807574" y="3539503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accent1"/>
                </a:solidFill>
                <a:latin typeface="+mj-lt"/>
              </a:rPr>
              <a:t>Esempi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2C9CD5-DF81-564F-85DD-690EDD6A260A}"/>
              </a:ext>
            </a:extLst>
          </p:cNvPr>
          <p:cNvSpPr txBox="1"/>
          <p:nvPr/>
        </p:nvSpPr>
        <p:spPr>
          <a:xfrm>
            <a:off x="2027155" y="2812432"/>
            <a:ext cx="281425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La segreteria studenti è l’ufficio che gestisce le pratiche relative alla carriera dello studente, da quando si </a:t>
            </a:r>
            <a:r>
              <a:rPr lang="it-IT" sz="2400" dirty="0" err="1">
                <a:solidFill>
                  <a:schemeClr val="bg1"/>
                </a:solidFill>
              </a:rPr>
              <a:t>preimmatricola</a:t>
            </a:r>
            <a:r>
              <a:rPr lang="it-IT" sz="2400" dirty="0">
                <a:solidFill>
                  <a:schemeClr val="bg1"/>
                </a:solidFill>
              </a:rPr>
              <a:t> a quando si laurea. </a:t>
            </a:r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6EED77-9E0A-2541-9505-40693910A006}"/>
              </a:ext>
            </a:extLst>
          </p:cNvPr>
          <p:cNvSpPr txBox="1"/>
          <p:nvPr/>
        </p:nvSpPr>
        <p:spPr>
          <a:xfrm>
            <a:off x="8125718" y="2720099"/>
            <a:ext cx="2814256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bg1"/>
                </a:solidFill>
              </a:rPr>
              <a:t>Perfezionamento immatricolazione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bg1"/>
                </a:solidFill>
              </a:rPr>
              <a:t>Predisposizione certificati di iscrizione/esami sostenuti</a:t>
            </a:r>
            <a:endParaRPr lang="it-IT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bg1"/>
                </a:solidFill>
              </a:rPr>
              <a:t>Consegna pergamena di laurea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2442D9-9FDC-4638-B7FA-34DC518B3018}"/>
              </a:ext>
            </a:extLst>
          </p:cNvPr>
          <p:cNvSpPr txBox="1"/>
          <p:nvPr/>
        </p:nvSpPr>
        <p:spPr>
          <a:xfrm>
            <a:off x="938462" y="6367116"/>
            <a:ext cx="9338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53152"/>
                </a:solidFill>
              </a:rPr>
              <a:t>Pagina web </a:t>
            </a:r>
            <a:r>
              <a:rPr lang="it-IT" b="1" dirty="0">
                <a:solidFill>
                  <a:srgbClr val="053152"/>
                </a:solidFill>
              </a:rPr>
              <a:t>dedicata: Home &gt; Servizi &gt; </a:t>
            </a:r>
            <a:r>
              <a:rPr lang="it-IT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 studenti </a:t>
            </a:r>
            <a:r>
              <a:rPr lang="it-IT" b="1" dirty="0">
                <a:solidFill>
                  <a:srgbClr val="053152"/>
                </a:solidFill>
              </a:rPr>
              <a:t>&gt;</a:t>
            </a:r>
            <a:r>
              <a:rPr lang="it-IT" sz="1800" dirty="0">
                <a:solidFill>
                  <a:srgbClr val="053152"/>
                </a:solidFill>
                <a:ea typeface="+mn-lt"/>
                <a:cs typeface="+mn-lt"/>
              </a:rPr>
              <a:t> </a:t>
            </a:r>
            <a:endParaRPr lang="it-IT" sz="1800" dirty="0">
              <a:solidFill>
                <a:srgbClr val="0531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olo 23">
            <a:extLst>
              <a:ext uri="{FF2B5EF4-FFF2-40B4-BE49-F238E27FC236}">
                <a16:creationId xmlns:a16="http://schemas.microsoft.com/office/drawing/2014/main" id="{3BC3A2D7-5CFE-0944-821B-1E6E6760B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64" y="1229378"/>
            <a:ext cx="5445858" cy="2704640"/>
          </a:xfrm>
        </p:spPr>
        <p:txBody>
          <a:bodyPr rtlCol="0"/>
          <a:lstStyle/>
          <a:p>
            <a:pPr rtl="0"/>
            <a:r>
              <a:rPr lang="it-IT" spc="300" dirty="0">
                <a:solidFill>
                  <a:srgbClr val="053152"/>
                </a:solidFill>
              </a:rPr>
              <a:t>MODULISTICA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4EE8E7-54BE-A348-B5F9-0DBD65B637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156" y="0"/>
            <a:ext cx="11360150" cy="6858000"/>
          </a:xfrm>
          <a:solidFill>
            <a:srgbClr val="053152"/>
          </a:solidFill>
        </p:spPr>
        <p:txBody>
          <a:bodyPr/>
          <a:lstStyle/>
          <a:p>
            <a:endParaRPr lang="it-IT"/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28560B18-37CA-44F0-82F6-2C978E5C853E}"/>
              </a:ext>
            </a:extLst>
          </p:cNvPr>
          <p:cNvSpPr txBox="1"/>
          <p:nvPr/>
        </p:nvSpPr>
        <p:spPr>
          <a:xfrm>
            <a:off x="7187427" y="2765570"/>
            <a:ext cx="4792240" cy="1326859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 lvl="0">
              <a:spcBef>
                <a:spcPts val="67"/>
              </a:spcBef>
              <a:tabLst>
                <a:tab pos="2197633" algn="l"/>
              </a:tabLst>
            </a:pPr>
            <a:r>
              <a:rPr lang="it-IT" sz="2800" kern="0" dirty="0">
                <a:solidFill>
                  <a:srgbClr val="FFFFFF"/>
                </a:solidFill>
                <a:cs typeface="Arial"/>
              </a:rPr>
              <a:t>Troverete</a:t>
            </a:r>
          </a:p>
          <a:p>
            <a:pPr marL="465667" lvl="0" indent="-457200">
              <a:spcBef>
                <a:spcPts val="67"/>
              </a:spcBef>
              <a:buFontTx/>
              <a:buChar char="-"/>
              <a:tabLst>
                <a:tab pos="2197633" algn="l"/>
              </a:tabLst>
            </a:pPr>
            <a:r>
              <a:rPr lang="it-IT" sz="2800" b="1" kern="0" dirty="0">
                <a:solidFill>
                  <a:srgbClr val="FF0000"/>
                </a:solidFill>
                <a:latin typeface="+mj-lt"/>
                <a:cs typeface="Arial"/>
              </a:rPr>
              <a:t>modulistica generale </a:t>
            </a:r>
          </a:p>
          <a:p>
            <a:pPr marL="465667" lvl="0" indent="-457200">
              <a:spcBef>
                <a:spcPts val="67"/>
              </a:spcBef>
              <a:buFontTx/>
              <a:buChar char="-"/>
              <a:tabLst>
                <a:tab pos="2197633" algn="l"/>
              </a:tabLst>
            </a:pPr>
            <a:r>
              <a:rPr lang="it-IT" sz="2800" b="1" kern="0" dirty="0">
                <a:solidFill>
                  <a:srgbClr val="FF0000"/>
                </a:solidFill>
                <a:latin typeface="+mj-lt"/>
                <a:cs typeface="Arial"/>
              </a:rPr>
              <a:t>modulistica per la laurea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197334-AE25-4B51-A05A-18EB384B8017}"/>
              </a:ext>
            </a:extLst>
          </p:cNvPr>
          <p:cNvSpPr txBox="1"/>
          <p:nvPr/>
        </p:nvSpPr>
        <p:spPr>
          <a:xfrm>
            <a:off x="831850" y="6323282"/>
            <a:ext cx="7401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bg1"/>
                </a:solidFill>
              </a:rPr>
              <a:t>Pagina web </a:t>
            </a:r>
            <a:r>
              <a:rPr lang="it-IT" b="1" dirty="0">
                <a:solidFill>
                  <a:schemeClr val="bg1"/>
                </a:solidFill>
              </a:rPr>
              <a:t>dedicata: Home &gt; Servizi &gt; Segreteria studenti &gt; </a:t>
            </a:r>
            <a:r>
              <a:rPr lang="it-IT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Modulistica studenti</a:t>
            </a:r>
            <a:endParaRPr lang="it-IT" sz="1800" dirty="0">
              <a:solidFill>
                <a:srgbClr val="FF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6527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55" y="671209"/>
            <a:ext cx="5142401" cy="891888"/>
          </a:xfrm>
        </p:spPr>
        <p:txBody>
          <a:bodyPr rtlCol="0">
            <a:noAutofit/>
          </a:bodyPr>
          <a:lstStyle/>
          <a:p>
            <a:pPr rtl="0"/>
            <a:r>
              <a:rPr lang="it-IT" sz="3000" spc="0" dirty="0"/>
              <a:t>ORARI </a:t>
            </a:r>
            <a:br>
              <a:rPr lang="it-IT" sz="3000" spc="0" dirty="0"/>
            </a:br>
            <a:r>
              <a:rPr lang="it-IT" sz="3000" spc="0" dirty="0"/>
              <a:t>SEGRETERIA STUDENTI 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1AF67EB-A440-4F40-861A-A266D594A0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89" b="2618"/>
          <a:stretch/>
        </p:blipFill>
        <p:spPr>
          <a:xfrm>
            <a:off x="6096000" y="0"/>
            <a:ext cx="6727371" cy="6858000"/>
          </a:xfrm>
        </p:spPr>
      </p:pic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B4E3CF36-B5F6-3E4A-94C2-D513D72E8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486128"/>
              </p:ext>
            </p:extLst>
          </p:nvPr>
        </p:nvGraphicFramePr>
        <p:xfrm>
          <a:off x="927055" y="1850572"/>
          <a:ext cx="4614864" cy="3156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606">
                  <a:extLst>
                    <a:ext uri="{9D8B030D-6E8A-4147-A177-3AD203B41FA5}">
                      <a16:colId xmlns:a16="http://schemas.microsoft.com/office/drawing/2014/main" val="3791194886"/>
                    </a:ext>
                  </a:extLst>
                </a:gridCol>
                <a:gridCol w="1632857">
                  <a:extLst>
                    <a:ext uri="{9D8B030D-6E8A-4147-A177-3AD203B41FA5}">
                      <a16:colId xmlns:a16="http://schemas.microsoft.com/office/drawing/2014/main" val="1620937047"/>
                    </a:ext>
                  </a:extLst>
                </a:gridCol>
                <a:gridCol w="1676401">
                  <a:extLst>
                    <a:ext uri="{9D8B030D-6E8A-4147-A177-3AD203B41FA5}">
                      <a16:colId xmlns:a16="http://schemas.microsoft.com/office/drawing/2014/main" val="2766367602"/>
                    </a:ext>
                  </a:extLst>
                </a:gridCol>
              </a:tblGrid>
              <a:tr h="418166">
                <a:tc>
                  <a:txBody>
                    <a:bodyPr/>
                    <a:lstStyle/>
                    <a:p>
                      <a:pPr algn="ctr"/>
                      <a:endParaRPr lang="it-IT" b="1" dirty="0"/>
                    </a:p>
                  </a:txBody>
                  <a:tcPr anchor="ctr">
                    <a:solidFill>
                      <a:srgbClr val="0531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MATTINO</a:t>
                      </a:r>
                    </a:p>
                  </a:txBody>
                  <a:tcPr anchor="ctr">
                    <a:solidFill>
                      <a:srgbClr val="0531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POMERIGGIO</a:t>
                      </a:r>
                    </a:p>
                  </a:txBody>
                  <a:tcPr anchor="ctr">
                    <a:solidFill>
                      <a:srgbClr val="0531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431194"/>
                  </a:ext>
                </a:extLst>
              </a:tr>
              <a:tr h="547738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Lunedì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14.30 – 17.30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2916102"/>
                  </a:ext>
                </a:extLst>
              </a:tr>
              <a:tr h="547738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Martedì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10.00 – 13.00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758609"/>
                  </a:ext>
                </a:extLst>
              </a:tr>
              <a:tr h="547738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Mercoledì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10.00 – 13.00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3232796"/>
                  </a:ext>
                </a:extLst>
              </a:tr>
              <a:tr h="547738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Giovedì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14.00 – 16.00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728787"/>
                  </a:ext>
                </a:extLst>
              </a:tr>
              <a:tr h="547738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Venerdì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545882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B2927F-F885-6E41-A402-A97A8B5B08B2}"/>
              </a:ext>
            </a:extLst>
          </p:cNvPr>
          <p:cNvSpPr txBox="1"/>
          <p:nvPr/>
        </p:nvSpPr>
        <p:spPr>
          <a:xfrm>
            <a:off x="835908" y="5316373"/>
            <a:ext cx="49830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1500" b="1" dirty="0"/>
              <a:t>Agli orari indicati puoi telefonare al numero: </a:t>
            </a:r>
            <a:r>
              <a:rPr lang="it-IT" sz="1500" b="1" dirty="0">
                <a:latin typeface="+mj-lt"/>
              </a:rPr>
              <a:t>0165 – 1875290</a:t>
            </a:r>
            <a:r>
              <a:rPr lang="en-US" sz="1500" b="1" dirty="0">
                <a:latin typeface="+mj-lt"/>
              </a:rPr>
              <a:t>​</a:t>
            </a:r>
          </a:p>
          <a:p>
            <a:pPr fontAlgn="base"/>
            <a:r>
              <a:rPr lang="it-IT" sz="1500" b="1" dirty="0"/>
              <a:t>Oppure scrivere un’email al seguente indirizzo: </a:t>
            </a:r>
            <a:r>
              <a:rPr lang="en-US" sz="1500" b="1" dirty="0"/>
              <a:t>​</a:t>
            </a:r>
          </a:p>
          <a:p>
            <a:pPr fontAlgn="base"/>
            <a:r>
              <a:rPr lang="it-IT" sz="1500" b="1" u="sng" dirty="0">
                <a:hlinkClick r:id="rId4"/>
              </a:rPr>
              <a:t>segreteria-studenti@univda.it</a:t>
            </a:r>
            <a:r>
              <a:rPr lang="it-IT" sz="1500" b="1" dirty="0"/>
              <a:t>​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70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190682" y="6858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476250" h="476250">
                <a:moveTo>
                  <a:pt x="0" y="0"/>
                </a:moveTo>
                <a:lnTo>
                  <a:pt x="476249" y="0"/>
                </a:lnTo>
                <a:lnTo>
                  <a:pt x="476249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6F7F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C510E31-293E-EB4A-B1C0-2AAC23AC8B13}"/>
              </a:ext>
            </a:extLst>
          </p:cNvPr>
          <p:cNvSpPr/>
          <p:nvPr/>
        </p:nvSpPr>
        <p:spPr>
          <a:xfrm>
            <a:off x="938462" y="705386"/>
            <a:ext cx="11253537" cy="1353600"/>
          </a:xfrm>
          <a:custGeom>
            <a:avLst/>
            <a:gdLst/>
            <a:ahLst/>
            <a:cxnLst/>
            <a:rect l="l" t="t" r="r" b="b"/>
            <a:pathLst>
              <a:path w="18288000" h="4000500">
                <a:moveTo>
                  <a:pt x="0" y="4000500"/>
                </a:moveTo>
                <a:lnTo>
                  <a:pt x="18287999" y="4000500"/>
                </a:lnTo>
                <a:lnTo>
                  <a:pt x="18287999" y="0"/>
                </a:lnTo>
                <a:lnTo>
                  <a:pt x="0" y="0"/>
                </a:lnTo>
                <a:lnTo>
                  <a:pt x="0" y="4000500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F2C999D5-0FAA-4904-83C9-22BA8823D682}"/>
              </a:ext>
            </a:extLst>
          </p:cNvPr>
          <p:cNvSpPr txBox="1">
            <a:spLocks/>
          </p:cNvSpPr>
          <p:nvPr/>
        </p:nvSpPr>
        <p:spPr>
          <a:xfrm>
            <a:off x="1139662" y="1088141"/>
            <a:ext cx="10113875" cy="628933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marL="8467">
              <a:lnSpc>
                <a:spcPct val="100000"/>
              </a:lnSpc>
              <a:spcBef>
                <a:spcPts val="80"/>
              </a:spcBef>
              <a:tabLst>
                <a:tab pos="1605360" algn="l"/>
                <a:tab pos="2215837" algn="l"/>
                <a:tab pos="2999043" algn="l"/>
              </a:tabLst>
            </a:pPr>
            <a:r>
              <a:rPr lang="it-IT" sz="4034" spc="300" dirty="0">
                <a:solidFill>
                  <a:schemeClr val="bg1"/>
                </a:solidFill>
                <a:cs typeface="Lucida Sans Unicode"/>
              </a:rPr>
              <a:t>SEGRETERIA ONLINE</a:t>
            </a:r>
          </a:p>
        </p:txBody>
      </p: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8B382595-1A35-47EE-A42E-890F89116E05}"/>
              </a:ext>
            </a:extLst>
          </p:cNvPr>
          <p:cNvSpPr txBox="1">
            <a:spLocks/>
          </p:cNvSpPr>
          <p:nvPr/>
        </p:nvSpPr>
        <p:spPr>
          <a:xfrm>
            <a:off x="938461" y="2873829"/>
            <a:ext cx="5040307" cy="3656247"/>
          </a:xfrm>
          <a:prstGeom prst="rect">
            <a:avLst/>
          </a:prstGeom>
          <a:solidFill>
            <a:srgbClr val="053152"/>
          </a:solidFill>
        </p:spPr>
        <p:txBody>
          <a:bodyPr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1" name="Segnaposto contenuto 16">
            <a:extLst>
              <a:ext uri="{FF2B5EF4-FFF2-40B4-BE49-F238E27FC236}">
                <a16:creationId xmlns:a16="http://schemas.microsoft.com/office/drawing/2014/main" id="{C4F77828-D82B-419D-AF45-53FD3B759831}"/>
              </a:ext>
            </a:extLst>
          </p:cNvPr>
          <p:cNvSpPr txBox="1">
            <a:spLocks/>
          </p:cNvSpPr>
          <p:nvPr/>
        </p:nvSpPr>
        <p:spPr>
          <a:xfrm>
            <a:off x="6717657" y="2873829"/>
            <a:ext cx="5040307" cy="3656247"/>
          </a:xfrm>
          <a:prstGeom prst="rect">
            <a:avLst/>
          </a:prstGeom>
          <a:solidFill>
            <a:srgbClr val="053152"/>
          </a:solidFill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endParaRPr lang="it-IT" sz="2400" b="1" dirty="0">
              <a:solidFill>
                <a:schemeClr val="bg1"/>
              </a:solidFill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it-IT" sz="2400" b="1" dirty="0">
              <a:solidFill>
                <a:schemeClr val="bg1"/>
              </a:solidFill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B6F9DE-02E7-8641-92E5-F6CD357407B6}"/>
              </a:ext>
            </a:extLst>
          </p:cNvPr>
          <p:cNvSpPr txBox="1"/>
          <p:nvPr/>
        </p:nvSpPr>
        <p:spPr>
          <a:xfrm>
            <a:off x="938462" y="2210908"/>
            <a:ext cx="10819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0" dirty="0">
                <a:latin typeface="+mj-lt"/>
              </a:rPr>
              <a:t>L’area web dei servizi di segreteria è suddivisa in: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0D9457-51FB-7547-8837-F9D47F2989DF}"/>
              </a:ext>
            </a:extLst>
          </p:cNvPr>
          <p:cNvSpPr txBox="1"/>
          <p:nvPr/>
        </p:nvSpPr>
        <p:spPr>
          <a:xfrm>
            <a:off x="1255920" y="3283360"/>
            <a:ext cx="42341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u="sng" kern="0" dirty="0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AREA PUBBLICA</a:t>
            </a:r>
            <a:endParaRPr lang="it-IT" sz="2400" b="1" u="sng" kern="0" dirty="0">
              <a:solidFill>
                <a:schemeClr val="bg1"/>
              </a:solidFill>
              <a:latin typeface="+mj-lt"/>
            </a:endParaRPr>
          </a:p>
          <a:p>
            <a:pPr algn="ctr"/>
            <a:endParaRPr lang="it-IT" sz="2400" b="1" u="sng" dirty="0">
              <a:solidFill>
                <a:schemeClr val="bg1"/>
              </a:solidFill>
            </a:endParaRPr>
          </a:p>
          <a:p>
            <a:pPr algn="ctr"/>
            <a:r>
              <a:rPr lang="it-IT" sz="2200" dirty="0">
                <a:solidFill>
                  <a:schemeClr val="bg1"/>
                </a:solidFill>
              </a:rPr>
              <a:t>È possibile visualizzare l’offerta formativa, i programmi degli insegnanti ed i relativi orari, gli avvisi, gli eventi </a:t>
            </a:r>
            <a:r>
              <a:rPr lang="it-IT" sz="2200" dirty="0" err="1">
                <a:solidFill>
                  <a:schemeClr val="bg1"/>
                </a:solidFill>
              </a:rPr>
              <a:t>etc</a:t>
            </a:r>
            <a:r>
              <a:rPr lang="it-IT" sz="2200" dirty="0">
                <a:solidFill>
                  <a:schemeClr val="bg1"/>
                </a:solidFill>
              </a:rPr>
              <a:t>…</a:t>
            </a: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5201C0-859E-DA4E-96DA-0F67F9B65FFF}"/>
              </a:ext>
            </a:extLst>
          </p:cNvPr>
          <p:cNvSpPr txBox="1"/>
          <p:nvPr/>
        </p:nvSpPr>
        <p:spPr>
          <a:xfrm>
            <a:off x="6717657" y="3283360"/>
            <a:ext cx="5120930" cy="30439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2400" b="1" dirty="0">
                <a:solidFill>
                  <a:schemeClr val="bg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AREA AD ACCESSO RISERVATO</a:t>
            </a:r>
            <a:r>
              <a:rPr lang="it-IT" sz="2400" b="1" dirty="0">
                <a:solidFill>
                  <a:schemeClr val="bg1"/>
                </a:solidFill>
              </a:rPr>
              <a:t>:</a:t>
            </a:r>
          </a:p>
          <a:p>
            <a:pPr algn="ctr">
              <a:lnSpc>
                <a:spcPct val="110000"/>
              </a:lnSpc>
            </a:pPr>
            <a:endParaRPr lang="it-IT" sz="2400" b="1" dirty="0">
              <a:solidFill>
                <a:schemeClr val="bg1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it-IT" sz="2200" dirty="0">
                <a:solidFill>
                  <a:schemeClr val="bg1"/>
                </a:solidFill>
              </a:rPr>
              <a:t>È possibile visualizzare la propria carriera ed effettuare operazioni di segreteria (es: iscrizione agli appelli, presentazione del piano di studio, presentazione della domanda di laurea...)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6540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44332" y="-17588"/>
            <a:ext cx="2147667" cy="6875588"/>
          </a:xfrm>
          <a:custGeom>
            <a:avLst/>
            <a:gdLst/>
            <a:ahLst/>
            <a:cxnLst/>
            <a:rect l="l" t="t" r="r" b="b"/>
            <a:pathLst>
              <a:path w="8382000" h="10287000">
                <a:moveTo>
                  <a:pt x="0" y="10286999"/>
                </a:moveTo>
                <a:lnTo>
                  <a:pt x="8381999" y="10286999"/>
                </a:lnTo>
                <a:lnTo>
                  <a:pt x="8381999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675249" y="586200"/>
            <a:ext cx="8792308" cy="44206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30100"/>
              </a:lnSpc>
              <a:spcBef>
                <a:spcPts val="67"/>
              </a:spcBef>
              <a:tabLst>
                <a:tab pos="3255596" algn="l"/>
              </a:tabLst>
            </a:pPr>
            <a:r>
              <a:rPr lang="it-IT" sz="2400" b="1" spc="300" dirty="0">
                <a:solidFill>
                  <a:srgbClr val="053152"/>
                </a:solidFill>
                <a:latin typeface="+mj-lt"/>
                <a:cs typeface="Lucida Sans Unicode"/>
              </a:rPr>
              <a:t>COME ACCEDERE ALLA SEGRETERIA ONLINE: </a:t>
            </a:r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3694815B-A80D-7B47-9C15-5EC54E41A60F}"/>
              </a:ext>
            </a:extLst>
          </p:cNvPr>
          <p:cNvSpPr txBox="1"/>
          <p:nvPr/>
        </p:nvSpPr>
        <p:spPr>
          <a:xfrm>
            <a:off x="7384148" y="1542298"/>
            <a:ext cx="3563620" cy="677835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&gt; 14 000 €</a:t>
            </a:r>
          </a:p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&lt; 23 000 €</a:t>
            </a:r>
            <a:endParaRPr sz="2133" b="1" spc="3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FB317829-E6D5-CD47-971F-5199CE4E37F1}"/>
              </a:ext>
            </a:extLst>
          </p:cNvPr>
          <p:cNvSpPr txBox="1"/>
          <p:nvPr/>
        </p:nvSpPr>
        <p:spPr>
          <a:xfrm>
            <a:off x="7384148" y="2536467"/>
            <a:ext cx="3563620" cy="677835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&gt; 23 000 €</a:t>
            </a:r>
          </a:p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&lt; 32 000 €</a:t>
            </a: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01C40585-987A-8C47-B07B-C0CA14595D77}"/>
              </a:ext>
            </a:extLst>
          </p:cNvPr>
          <p:cNvSpPr txBox="1"/>
          <p:nvPr/>
        </p:nvSpPr>
        <p:spPr>
          <a:xfrm>
            <a:off x="7384148" y="3585070"/>
            <a:ext cx="3563620" cy="677835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&gt; 32 000 €</a:t>
            </a:r>
          </a:p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&lt; 40 000 €</a:t>
            </a:r>
          </a:p>
        </p:txBody>
      </p:sp>
      <p:sp>
        <p:nvSpPr>
          <p:cNvPr id="38" name="object 11">
            <a:extLst>
              <a:ext uri="{FF2B5EF4-FFF2-40B4-BE49-F238E27FC236}">
                <a16:creationId xmlns:a16="http://schemas.microsoft.com/office/drawing/2014/main" id="{DC6BAB97-F190-C54D-AED3-02D0970D0B4C}"/>
              </a:ext>
            </a:extLst>
          </p:cNvPr>
          <p:cNvSpPr txBox="1"/>
          <p:nvPr/>
        </p:nvSpPr>
        <p:spPr>
          <a:xfrm>
            <a:off x="7384148" y="4661677"/>
            <a:ext cx="3563620" cy="677835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&gt; 40 000 €</a:t>
            </a:r>
          </a:p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&lt; 60 000 €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5AB3E1-9D26-D042-9E72-7947B80FB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11" y="1969043"/>
            <a:ext cx="8647308" cy="176595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14D1ED-8CAE-CC47-9AC7-11F266D27194}"/>
              </a:ext>
            </a:extLst>
          </p:cNvPr>
          <p:cNvSpPr txBox="1"/>
          <p:nvPr/>
        </p:nvSpPr>
        <p:spPr>
          <a:xfrm>
            <a:off x="1021464" y="1164545"/>
            <a:ext cx="8647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53152"/>
                </a:solidFill>
              </a:rPr>
              <a:t>1) La sezione per accedere alla segreteria online la trovate direttamente nell’home page del sito dell’Università, come è riportato nell’esempio sottostante: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31B33644-E5F6-EB43-A08E-FC3C2AD411C6}"/>
              </a:ext>
            </a:extLst>
          </p:cNvPr>
          <p:cNvSpPr/>
          <p:nvPr/>
        </p:nvSpPr>
        <p:spPr>
          <a:xfrm>
            <a:off x="7632091" y="3157450"/>
            <a:ext cx="177253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E80D0E0-7CDA-F24C-A7A8-91988EB20080}"/>
              </a:ext>
            </a:extLst>
          </p:cNvPr>
          <p:cNvSpPr txBox="1"/>
          <p:nvPr/>
        </p:nvSpPr>
        <p:spPr>
          <a:xfrm>
            <a:off x="1130611" y="3837754"/>
            <a:ext cx="8538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53152"/>
                </a:solidFill>
              </a:rPr>
              <a:t>2) Dopodiché è necessario inserire il nome utente (iniziale del </a:t>
            </a:r>
            <a:r>
              <a:rPr lang="it-IT" sz="2000" b="1" dirty="0" err="1">
                <a:solidFill>
                  <a:srgbClr val="053152"/>
                </a:solidFill>
              </a:rPr>
              <a:t>nome.cognome</a:t>
            </a:r>
            <a:r>
              <a:rPr lang="it-IT" sz="2000" b="1" dirty="0">
                <a:solidFill>
                  <a:srgbClr val="053152"/>
                </a:solidFill>
              </a:rPr>
              <a:t>) e la password inserita al momento dell’iscrizione. </a:t>
            </a: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59EE2C9E-A856-CF49-9F19-65640E762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267" y="4648393"/>
            <a:ext cx="4254845" cy="1993188"/>
          </a:xfrm>
          <a:prstGeom prst="rect">
            <a:avLst/>
          </a:prstGeom>
        </p:spPr>
      </p:pic>
      <p:sp>
        <p:nvSpPr>
          <p:cNvPr id="41" name="Segnaposto numero diapositiva 40">
            <a:extLst>
              <a:ext uri="{FF2B5EF4-FFF2-40B4-BE49-F238E27FC236}">
                <a16:creationId xmlns:a16="http://schemas.microsoft.com/office/drawing/2014/main" id="{0CC26994-9E5E-3D4D-9694-BCFF356C81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986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4EE8E7-54BE-A348-B5F9-0DBD65B637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053152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572F17-E360-E642-AA8B-A93B20CAD969}"/>
              </a:ext>
            </a:extLst>
          </p:cNvPr>
          <p:cNvSpPr txBox="1"/>
          <p:nvPr/>
        </p:nvSpPr>
        <p:spPr>
          <a:xfrm>
            <a:off x="6841788" y="366623"/>
            <a:ext cx="5350212" cy="6124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b="1" dirty="0">
                <a:solidFill>
                  <a:schemeClr val="bg1"/>
                </a:solidFill>
              </a:rPr>
              <a:t>Iscriverti agli </a:t>
            </a:r>
            <a:r>
              <a:rPr lang="it-IT" sz="2800" b="1" dirty="0">
                <a:solidFill>
                  <a:srgbClr val="FF0000"/>
                </a:solidFill>
                <a:latin typeface="+mj-lt"/>
              </a:rPr>
              <a:t>appelli</a:t>
            </a:r>
            <a:r>
              <a:rPr lang="it-IT" sz="2800" b="1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b="1" dirty="0">
                <a:solidFill>
                  <a:schemeClr val="bg1"/>
                </a:solidFill>
              </a:rPr>
              <a:t>Richiedere </a:t>
            </a:r>
            <a:r>
              <a:rPr lang="it-IT" sz="2800" b="1" dirty="0">
                <a:solidFill>
                  <a:srgbClr val="FF0000"/>
                </a:solidFill>
                <a:latin typeface="+mj-lt"/>
              </a:rPr>
              <a:t>autocertificazioni</a:t>
            </a:r>
            <a:r>
              <a:rPr lang="it-IT" sz="2800" b="1" dirty="0">
                <a:solidFill>
                  <a:schemeClr val="bg1"/>
                </a:solidFill>
              </a:rPr>
              <a:t> di iscrizione, degli esami sostenti e di  laurea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b="1" dirty="0">
                <a:solidFill>
                  <a:schemeClr val="bg1"/>
                </a:solidFill>
              </a:rPr>
              <a:t>Visualizzare la tua </a:t>
            </a:r>
            <a:r>
              <a:rPr lang="it-IT" sz="2800" b="1" dirty="0">
                <a:solidFill>
                  <a:srgbClr val="FF0000"/>
                </a:solidFill>
                <a:latin typeface="+mj-lt"/>
              </a:rPr>
              <a:t>carriera</a:t>
            </a:r>
            <a:r>
              <a:rPr lang="it-IT" sz="2800" b="1" dirty="0">
                <a:solidFill>
                  <a:schemeClr val="bg1"/>
                </a:solidFill>
              </a:rPr>
              <a:t> </a:t>
            </a:r>
            <a:r>
              <a:rPr lang="it-IT" sz="2800" b="1" dirty="0" err="1">
                <a:solidFill>
                  <a:schemeClr val="bg1"/>
                </a:solidFill>
              </a:rPr>
              <a:t>univda</a:t>
            </a:r>
            <a:endParaRPr lang="it-IT" sz="28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b="1" dirty="0">
                <a:solidFill>
                  <a:schemeClr val="bg1"/>
                </a:solidFill>
              </a:rPr>
              <a:t>Tenere sotto controllo i </a:t>
            </a:r>
            <a:r>
              <a:rPr lang="it-IT" sz="2800" b="1" dirty="0">
                <a:solidFill>
                  <a:srgbClr val="FF0000"/>
                </a:solidFill>
                <a:latin typeface="+mj-lt"/>
              </a:rPr>
              <a:t>pagamenti</a:t>
            </a:r>
            <a:r>
              <a:rPr lang="it-IT" sz="2800" b="1" dirty="0">
                <a:solidFill>
                  <a:schemeClr val="bg1"/>
                </a:solidFill>
              </a:rPr>
              <a:t> delle tasse universitarie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b="1" dirty="0">
                <a:solidFill>
                  <a:schemeClr val="bg1"/>
                </a:solidFill>
              </a:rPr>
              <a:t>Iscriversi agli </a:t>
            </a:r>
            <a:r>
              <a:rPr lang="it-IT" sz="2800" b="1" dirty="0">
                <a:solidFill>
                  <a:srgbClr val="FF0000"/>
                </a:solidFill>
                <a:latin typeface="+mj-lt"/>
              </a:rPr>
              <a:t>anni di studio successivi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bg1"/>
                </a:solidFill>
                <a:latin typeface="+mj-lt"/>
              </a:rPr>
              <a:t>Inserire il </a:t>
            </a:r>
            <a:r>
              <a:rPr lang="it-IT" sz="2800" b="1" dirty="0">
                <a:solidFill>
                  <a:srgbClr val="FF0000"/>
                </a:solidFill>
                <a:latin typeface="+mj-lt"/>
              </a:rPr>
              <a:t>valore ISEE-U </a:t>
            </a:r>
            <a:r>
              <a:rPr lang="it-IT" sz="2800" dirty="0">
                <a:solidFill>
                  <a:schemeClr val="bg1"/>
                </a:solidFill>
                <a:latin typeface="+mj-lt"/>
              </a:rPr>
              <a:t>per il ricalcolo delle tasse universitarie</a:t>
            </a:r>
            <a:r>
              <a:rPr lang="it-IT" sz="2800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bg1"/>
                </a:solidFill>
                <a:latin typeface="+mj-lt"/>
              </a:rPr>
              <a:t>Presentare la </a:t>
            </a:r>
            <a:r>
              <a:rPr lang="it-IT" sz="2800" b="1" dirty="0">
                <a:solidFill>
                  <a:srgbClr val="FF0000"/>
                </a:solidFill>
                <a:latin typeface="+mj-lt"/>
              </a:rPr>
              <a:t>domanda di conseguimento titolo</a:t>
            </a:r>
          </a:p>
        </p:txBody>
      </p:sp>
      <p:sp>
        <p:nvSpPr>
          <p:cNvPr id="24" name="Titolo 23">
            <a:extLst>
              <a:ext uri="{FF2B5EF4-FFF2-40B4-BE49-F238E27FC236}">
                <a16:creationId xmlns:a16="http://schemas.microsoft.com/office/drawing/2014/main" id="{3BC3A2D7-5CFE-0944-821B-1E6E6760B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02379"/>
            <a:ext cx="5762381" cy="2965043"/>
          </a:xfrm>
        </p:spPr>
        <p:txBody>
          <a:bodyPr rtlCol="0" anchor="ctr">
            <a:normAutofit/>
          </a:bodyPr>
          <a:lstStyle/>
          <a:p>
            <a:pPr rtl="0"/>
            <a:r>
              <a:rPr lang="it-IT" sz="4000" kern="0" spc="0" dirty="0">
                <a:solidFill>
                  <a:srgbClr val="053152"/>
                </a:solidFill>
              </a:rPr>
              <a:t>UNA VOLTA EFFETTUATO </a:t>
            </a:r>
            <a:br>
              <a:rPr lang="it-IT" sz="4000" kern="0" spc="0" dirty="0">
                <a:solidFill>
                  <a:srgbClr val="053152"/>
                </a:solidFill>
              </a:rPr>
            </a:br>
            <a:r>
              <a:rPr lang="it-IT" sz="4000" kern="0" spc="0" dirty="0">
                <a:solidFill>
                  <a:srgbClr val="053152"/>
                </a:solidFill>
              </a:rPr>
              <a:t>IL LOGIN, </a:t>
            </a:r>
            <a:br>
              <a:rPr lang="it-IT" sz="4000" kern="0" spc="0" dirty="0">
                <a:solidFill>
                  <a:srgbClr val="053152"/>
                </a:solidFill>
              </a:rPr>
            </a:br>
            <a:br>
              <a:rPr lang="it-IT" sz="4000" kern="0" spc="0" dirty="0">
                <a:solidFill>
                  <a:srgbClr val="053152"/>
                </a:solidFill>
              </a:rPr>
            </a:br>
            <a:r>
              <a:rPr lang="it-IT" sz="4000" kern="0" spc="0" dirty="0">
                <a:solidFill>
                  <a:srgbClr val="053152"/>
                </a:solidFill>
              </a:rPr>
              <a:t>COSA POTRAI FARE? </a:t>
            </a:r>
          </a:p>
        </p:txBody>
      </p:sp>
    </p:spTree>
    <p:extLst>
      <p:ext uri="{BB962C8B-B14F-4D97-AF65-F5344CB8AC3E}">
        <p14:creationId xmlns:p14="http://schemas.microsoft.com/office/powerpoint/2010/main" val="3917920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190682" y="6858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476250" h="476250">
                <a:moveTo>
                  <a:pt x="0" y="0"/>
                </a:moveTo>
                <a:lnTo>
                  <a:pt x="476249" y="0"/>
                </a:lnTo>
                <a:lnTo>
                  <a:pt x="476249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6F7F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C510E31-293E-EB4A-B1C0-2AAC23AC8B13}"/>
              </a:ext>
            </a:extLst>
          </p:cNvPr>
          <p:cNvSpPr/>
          <p:nvPr/>
        </p:nvSpPr>
        <p:spPr>
          <a:xfrm>
            <a:off x="938462" y="705385"/>
            <a:ext cx="11253537" cy="1728325"/>
          </a:xfrm>
          <a:custGeom>
            <a:avLst/>
            <a:gdLst/>
            <a:ahLst/>
            <a:cxnLst/>
            <a:rect l="l" t="t" r="r" b="b"/>
            <a:pathLst>
              <a:path w="18288000" h="4000500">
                <a:moveTo>
                  <a:pt x="0" y="4000500"/>
                </a:moveTo>
                <a:lnTo>
                  <a:pt x="18287999" y="4000500"/>
                </a:lnTo>
                <a:lnTo>
                  <a:pt x="18287999" y="0"/>
                </a:lnTo>
                <a:lnTo>
                  <a:pt x="0" y="0"/>
                </a:lnTo>
                <a:lnTo>
                  <a:pt x="0" y="4000500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F2C999D5-0FAA-4904-83C9-22BA8823D682}"/>
              </a:ext>
            </a:extLst>
          </p:cNvPr>
          <p:cNvSpPr txBox="1">
            <a:spLocks/>
          </p:cNvSpPr>
          <p:nvPr/>
        </p:nvSpPr>
        <p:spPr>
          <a:xfrm>
            <a:off x="1139663" y="1255080"/>
            <a:ext cx="10113875" cy="628933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marL="8467">
              <a:lnSpc>
                <a:spcPct val="100000"/>
              </a:lnSpc>
              <a:spcBef>
                <a:spcPts val="80"/>
              </a:spcBef>
              <a:tabLst>
                <a:tab pos="1605360" algn="l"/>
                <a:tab pos="2215837" algn="l"/>
                <a:tab pos="2999043" algn="l"/>
              </a:tabLst>
            </a:pPr>
            <a:r>
              <a:rPr lang="it-IT" sz="4034" spc="300" dirty="0">
                <a:solidFill>
                  <a:schemeClr val="bg1"/>
                </a:solidFill>
                <a:cs typeface="Lucida Sans Unicode"/>
              </a:rPr>
              <a:t>DIRITTO ALLO STUDIO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B6F9DE-02E7-8641-92E5-F6CD357407B6}"/>
              </a:ext>
            </a:extLst>
          </p:cNvPr>
          <p:cNvSpPr txBox="1"/>
          <p:nvPr/>
        </p:nvSpPr>
        <p:spPr>
          <a:xfrm>
            <a:off x="938461" y="3447944"/>
            <a:ext cx="11020658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3200" b="1" dirty="0">
                <a:solidFill>
                  <a:srgbClr val="053152"/>
                </a:solidFill>
              </a:rPr>
              <a:t>L’ufficio diritto allo studio </a:t>
            </a:r>
            <a:r>
              <a:rPr lang="it-IT" sz="3200" b="1" dirty="0">
                <a:solidFill>
                  <a:srgbClr val="053152"/>
                </a:solidFill>
                <a:latin typeface="Gill Sans Nova Light"/>
              </a:rPr>
              <a:t>si occupa del pagamento delle tasse universitarie, dell'accoglienza</a:t>
            </a:r>
            <a:r>
              <a:rPr lang="it-IT" sz="3200" b="1" dirty="0">
                <a:solidFill>
                  <a:srgbClr val="053152"/>
                </a:solidFill>
              </a:rPr>
              <a:t> degli studenti internazionali, del supporto agli studenti con disabilità o con disturbi dell'apprendimento, delle attività a tempo parziale degli studenti e della nomina dei rappresentanti.  </a:t>
            </a:r>
            <a:endParaRPr lang="en-US" dirty="0">
              <a:solidFill>
                <a:srgbClr val="3F3F3F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73F65AE-CB8B-443C-8E05-86635852F472}"/>
              </a:ext>
            </a:extLst>
          </p:cNvPr>
          <p:cNvSpPr txBox="1"/>
          <p:nvPr/>
        </p:nvSpPr>
        <p:spPr>
          <a:xfrm>
            <a:off x="938461" y="6229740"/>
            <a:ext cx="6814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53152"/>
                </a:solidFill>
              </a:rPr>
              <a:t>Pagina web </a:t>
            </a:r>
            <a:r>
              <a:rPr lang="it-IT" b="1" dirty="0">
                <a:solidFill>
                  <a:srgbClr val="053152"/>
                </a:solidFill>
              </a:rPr>
              <a:t>dedicata: Home &gt; Servizi &gt; </a:t>
            </a:r>
            <a:r>
              <a:rPr lang="it-IT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Diritto allo studio e tasse </a:t>
            </a:r>
            <a:r>
              <a:rPr lang="it-IT" b="1" dirty="0">
                <a:solidFill>
                  <a:srgbClr val="053152"/>
                </a:solidFill>
              </a:rPr>
              <a:t>&gt;</a:t>
            </a:r>
            <a:r>
              <a:rPr lang="it-IT" sz="1800" dirty="0">
                <a:solidFill>
                  <a:srgbClr val="053152"/>
                </a:solidFill>
                <a:ea typeface="+mn-lt"/>
                <a:cs typeface="+mn-lt"/>
              </a:rPr>
              <a:t> </a:t>
            </a:r>
            <a:endParaRPr lang="it-IT" sz="1800" dirty="0">
              <a:solidFill>
                <a:srgbClr val="0531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899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437_TF78646930.potx" id="{374DF414-AC5C-438B-AEAD-90DD6D2D01AC}" vid="{CD76659C-D50F-4EDC-AED5-0437459BCC9B}"/>
    </a:ext>
  </a:extLst>
</a:theme>
</file>

<file path=ppt/theme/theme2.xml><?xml version="1.0" encoding="utf-8"?>
<a:theme xmlns:a="http://schemas.openxmlformats.org/drawingml/2006/main" name="1_Tema di Office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437_TF78646930.potx" id="{374DF414-AC5C-438B-AEAD-90DD6D2D01AC}" vid="{CD76659C-D50F-4EDC-AED5-0437459BCC9B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F87057B1B17EA4F8F239807D3896ADA" ma:contentTypeVersion="17" ma:contentTypeDescription="Creare un nuovo documento." ma:contentTypeScope="" ma:versionID="e004e256ed261925b8684af984053549">
  <xsd:schema xmlns:xsd="http://www.w3.org/2001/XMLSchema" xmlns:xs="http://www.w3.org/2001/XMLSchema" xmlns:p="http://schemas.microsoft.com/office/2006/metadata/properties" xmlns:ns2="827ef35c-0d7a-4cad-a750-5bcb7c695b3c" xmlns:ns3="b2cbe232-e2f2-4e2a-83cf-e6ea629c7834" targetNamespace="http://schemas.microsoft.com/office/2006/metadata/properties" ma:root="true" ma:fieldsID="5ff80d718250936419084db7dffa4e1e" ns2:_="" ns3:_="">
    <xsd:import namespace="827ef35c-0d7a-4cad-a750-5bcb7c695b3c"/>
    <xsd:import namespace="b2cbe232-e2f2-4e2a-83cf-e6ea629c78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ef35c-0d7a-4cad-a750-5bcb7c695b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4737284d-a7be-468a-b347-e191604714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be232-e2f2-4e2a-83cf-e6ea629c783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e13f390-52a7-47f6-997b-570a471f5d9b}" ma:internalName="TaxCatchAll" ma:showField="CatchAllData" ma:web="b2cbe232-e2f2-4e2a-83cf-e6ea629c78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827ef35c-0d7a-4cad-a750-5bcb7c695b3c" xsi:nil="true"/>
    <TaxCatchAll xmlns="b2cbe232-e2f2-4e2a-83cf-e6ea629c7834" xsi:nil="true"/>
    <lcf76f155ced4ddcb4097134ff3c332f xmlns="827ef35c-0d7a-4cad-a750-5bcb7c695b3c">
      <Terms xmlns="http://schemas.microsoft.com/office/infopath/2007/PartnerControls"/>
    </lcf76f155ced4ddcb4097134ff3c332f>
    <SharedWithUsers xmlns="b2cbe232-e2f2-4e2a-83cf-e6ea629c7834">
      <UserInfo>
        <DisplayName>Matteo Rigo</DisplayName>
        <AccountId>17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2A67AA4-7A39-4D54-84CA-5821BEF7F7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AD601E-8C22-4EEF-808E-3DC8886C9A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7ef35c-0d7a-4cad-a750-5bcb7c695b3c"/>
    <ds:schemaRef ds:uri="b2cbe232-e2f2-4e2a-83cf-e6ea629c78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DE6D2A-0A40-4DAB-B8AE-656243D6AB3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827ef35c-0d7a-4cad-a750-5bcb7c695b3c"/>
    <ds:schemaRef ds:uri="http://schemas.microsoft.com/office/infopath/2007/PartnerControls"/>
    <ds:schemaRef ds:uri="b2cbe232-e2f2-4e2a-83cf-e6ea629c783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1097</Words>
  <Application>Microsoft Office PowerPoint</Application>
  <PresentationFormat>Widescreen</PresentationFormat>
  <Paragraphs>183</Paragraphs>
  <Slides>16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Tema di Office</vt:lpstr>
      <vt:lpstr>1_Tema di Office</vt:lpstr>
      <vt:lpstr>A.A. 2023/2024 WELCOME MATRICOLE!  Benvenute e Benvenuti all’Università della Valle d’Aosta</vt:lpstr>
      <vt:lpstr>Servizi amministrativi  per gli studenti   DIRITTO ALLO STUDIO  E SEGRETERIA STUDENTI </vt:lpstr>
      <vt:lpstr>PowerPoint Presentation</vt:lpstr>
      <vt:lpstr>MODULISTICA</vt:lpstr>
      <vt:lpstr>ORARI  SEGRETERIA STUDENTI </vt:lpstr>
      <vt:lpstr>PowerPoint Presentation</vt:lpstr>
      <vt:lpstr>PowerPoint Presentation</vt:lpstr>
      <vt:lpstr>UNA VOLTA EFFETTUATO  IL LOGIN,   COSA POTRAI FARE? </vt:lpstr>
      <vt:lpstr>PowerPoint Presentation</vt:lpstr>
      <vt:lpstr>Diapositiva di confronto</vt:lpstr>
      <vt:lpstr>PowerPoint Presentation</vt:lpstr>
      <vt:lpstr>IL CONSIGLIO DEGLI STUDENTI  Organo statutario composto dai rappresentanti degli studenti eletti in seno ai Consigli di Dipartimento.   I componenti saranno chiamati a eleggere: </vt:lpstr>
      <vt:lpstr>IL PEER TUTOR  L'Ateneo ha istituito il servizio di Peer Tutoring rivolto a tutti gli studenti iscritti per offrire un supporto durante il loro percorso di studio.   I peer sono studenti dei vari corsi di laurea e si occupano, in sintesi, di:  </vt:lpstr>
      <vt:lpstr>ORARI  UFFICIO DIRITTO ALLO STUDIO  </vt:lpstr>
      <vt:lpstr>PER ULTERIORI INFORMAZIONI CONTATTARE  L’UFFICIO  DIRITTO ALLO STUDIO E SEGRETERIA STUDENTI  Località Le Grand Chemin, 181 11020 Saint-Christophe (Aosta) </vt:lpstr>
      <vt:lpstr>Realizzazione a cura  degli uffici Comunicazione e Orientamento e Diritto allo Studio e Segreteria Studenti dell’Università della Valle d’Aosta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Servizi amministrativi per gli studenti   DIRITTO ALLO STUDIO  E SEGRETERIA STUDENTI</dc:title>
  <dc:creator/>
  <cp:lastModifiedBy/>
  <cp:revision>96</cp:revision>
  <dcterms:created xsi:type="dcterms:W3CDTF">2020-10-01T15:24:12Z</dcterms:created>
  <dcterms:modified xsi:type="dcterms:W3CDTF">2023-09-25T12:54:54Z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0x010100FF87057B1B17EA4F8F239807D3896ADA</vt:lpwstr>
  </property>
  <property fmtid="{D5CDD505-2E9C-101B-9397-08002B2CF9AE}" pid="3" name="MediaServiceImageTags">
    <vt:lpwstr/>
  </property>
</Properties>
</file>