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52" r:id="rId5"/>
    <p:sldId id="2553" r:id="rId6"/>
    <p:sldId id="2554" r:id="rId7"/>
    <p:sldId id="2560" r:id="rId8"/>
    <p:sldId id="2555" r:id="rId9"/>
    <p:sldId id="2557" r:id="rId10"/>
    <p:sldId id="2562" r:id="rId11"/>
    <p:sldId id="2563" r:id="rId12"/>
    <p:sldId id="2565" r:id="rId13"/>
    <p:sldId id="2558" r:id="rId14"/>
    <p:sldId id="2569" r:id="rId15"/>
    <p:sldId id="2556" r:id="rId16"/>
    <p:sldId id="2568" r:id="rId17"/>
    <p:sldId id="2542" r:id="rId18"/>
    <p:sldId id="2469" r:id="rId19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44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e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A58"/>
    <a:srgbClr val="053152"/>
    <a:srgbClr val="FF7429"/>
    <a:srgbClr val="152E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35CECE-1C85-588A-E86F-02EAC96B4ECE}" v="1" dt="2023-09-21T12:13:41.091"/>
    <p1510:client id="{830B5C60-9BD8-5C9C-8B40-A5CE144DFF41}" v="248" dt="2023-09-25T13:45:06.348"/>
    <p1510:client id="{8DC9F40C-E397-CB48-6112-43E69F6929BD}" v="3" dt="2023-09-25T12:55:13.447"/>
    <p1510:client id="{A9F5777C-FCD2-CC56-9495-EA02C5FD8DE6}" v="110" dt="2023-09-25T13:16:13.204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66" autoAdjust="0"/>
    <p:restoredTop sz="86376" autoAdjust="0"/>
  </p:normalViewPr>
  <p:slideViewPr>
    <p:cSldViewPr snapToGrid="0" snapToObjects="1" showGuides="1">
      <p:cViewPr varScale="1">
        <p:scale>
          <a:sx n="93" d="100"/>
          <a:sy n="93" d="100"/>
        </p:scale>
        <p:origin x="726" y="78"/>
      </p:cViewPr>
      <p:guideLst>
        <p:guide orient="horz" pos="2478"/>
        <p:guide pos="44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828" y="9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7E2300A-5342-4574-89ED-B8DE2A863B9C}" type="datetime1">
              <a:rPr lang="it-IT" smtClean="0"/>
              <a:t>25/09/2023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8A28B-0568-4092-BB1A-13C9B073E3A0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E5969-3833-43A5-B3AD-B7A195C6EC9B}" type="datetime1">
              <a:rPr lang="it-IT" noProof="0" smtClean="0"/>
              <a:pPr/>
              <a:t>25/09/2023</a:t>
            </a:fld>
            <a:endParaRPr lang="it-IT" noProof="0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CFA0038-7055-434C-B6C4-B8C69565C600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3CFA0038-7055-434C-B6C4-B8C69565C600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0861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CFA0038-7055-434C-B6C4-B8C69565C600}" type="slidenum">
              <a:rPr lang="it-IT" noProof="0" smtClean="0"/>
              <a:t>12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578508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 rtlCol="0"/>
          <a:lstStyle/>
          <a:p>
            <a:pPr rtl="0"/>
            <a:fld id="{3CFA0038-7055-434C-B6C4-B8C69565C600}" type="slidenum">
              <a:rPr lang="it-IT" smtClean="0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9318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8028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2684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7688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CFA0038-7055-434C-B6C4-B8C69565C600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20134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CFA0038-7055-434C-B6C4-B8C69565C600}" type="slidenum">
              <a:rPr lang="it-IT" noProof="0" smtClean="0"/>
              <a:t>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34670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CFA0038-7055-434C-B6C4-B8C69565C600}" type="slidenum">
              <a:rPr lang="it-IT" noProof="0" smtClean="0"/>
              <a:t>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033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CFA0038-7055-434C-B6C4-B8C69565C600}" type="slidenum">
              <a:rPr lang="it-IT" noProof="0" smtClean="0"/>
              <a:t>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05975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CFA0038-7055-434C-B6C4-B8C69565C600}" type="slidenum">
              <a:rPr lang="it-IT" noProof="0" smtClean="0"/>
              <a:t>10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92742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CFA0038-7055-434C-B6C4-B8C69565C600}" type="slidenum">
              <a:rPr lang="it-IT" noProof="0" smtClean="0"/>
              <a:t>11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01139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49BF2D20-DAE2-42DC-9AB8-77B7B38D7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11353800 w 11353800"/>
              <a:gd name="connsiteY5" fmla="*/ 0 h 5791201"/>
              <a:gd name="connsiteX6" fmla="*/ 11353800 w 11353800"/>
              <a:gd name="connsiteY6" fmla="*/ 5791200 h 5791201"/>
              <a:gd name="connsiteX7" fmla="*/ 6662737 w 11353800"/>
              <a:gd name="connsiteY7" fmla="*/ 5791200 h 5791201"/>
              <a:gd name="connsiteX8" fmla="*/ 6662737 w 11353800"/>
              <a:gd name="connsiteY8" fmla="*/ 2531373 h 5791201"/>
              <a:gd name="connsiteX9" fmla="*/ 1 w 11353800"/>
              <a:gd name="connsiteY9" fmla="*/ 2531373 h 5791201"/>
              <a:gd name="connsiteX10" fmla="*/ 1 w 11353800"/>
              <a:gd name="connsiteY10" fmla="*/ 5791200 h 5791201"/>
              <a:gd name="connsiteX11" fmla="*/ 0 w 11353800"/>
              <a:gd name="connsiteY11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11353800" y="0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t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it-IT" noProof="0" dirty="0"/>
              <a:t>FARE CLIC PER MODIFICARE IL TITOLO DELLO SCHEMA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486400"/>
            <a:ext cx="6548438" cy="304801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 rtl="0"/>
            <a:r>
              <a:rPr lang="it-IT" noProof="0" dirty="0"/>
              <a:t>www.univda.it</a:t>
            </a:r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it-IT" noProof="0" dirty="0"/>
              <a:t>FARE CLIC PER MODIFICARE IL TITOLO DELLO SCHEMA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CB11A616-4D84-4BF3-86C7-9F1BBDAD3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486400"/>
            <a:ext cx="6548438" cy="697584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4272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34744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65092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5E0DD3-854B-420F-ADA1-DED8ADDCC3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4163" y="2062956"/>
            <a:ext cx="9083675" cy="27320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81346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0896600" cy="893218"/>
          </a:xfrm>
        </p:spPr>
        <p:txBody>
          <a:bodyPr rtlCol="0" anchor="b">
            <a:noAutofit/>
          </a:bodyPr>
          <a:lstStyle>
            <a:lvl1pPr algn="ctr">
              <a:defRPr sz="3200"/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D75C1F3A-BBBB-2946-BF9D-CD1C4898C8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90688"/>
            <a:ext cx="10896600" cy="4862512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914483"/>
            <a:ext cx="10896600" cy="6028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 dirty="0"/>
              <a:t>INSERIRE QUI IL SOTTOTITOLO</a:t>
            </a:r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rtlCol="0" anchor="b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1B3D6EB-0B4B-4C00-A78E-E618E038C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86122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rtlCol="0" anchor="b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" name="Segnaposto immagine 2">
            <a:extLst>
              <a:ext uri="{FF2B5EF4-FFF2-40B4-BE49-F238E27FC236}">
                <a16:creationId xmlns:a16="http://schemas.microsoft.com/office/drawing/2014/main" id="{B04B7B3E-1EE1-4212-9F4F-0C7DC6C1584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180012" y="987426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59013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n smarginatura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11825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ringrazi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03EE4273-5B11-44D2-BB30-AB361AEA56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8012252 w 11353800"/>
              <a:gd name="connsiteY5" fmla="*/ 0 h 5791201"/>
              <a:gd name="connsiteX6" fmla="*/ 8012252 w 11353800"/>
              <a:gd name="connsiteY6" fmla="*/ 1892595 h 5791201"/>
              <a:gd name="connsiteX7" fmla="*/ 11353800 w 11353800"/>
              <a:gd name="connsiteY7" fmla="*/ 1892595 h 5791201"/>
              <a:gd name="connsiteX8" fmla="*/ 11353800 w 11353800"/>
              <a:gd name="connsiteY8" fmla="*/ 5791200 h 5791201"/>
              <a:gd name="connsiteX9" fmla="*/ 6662737 w 11353800"/>
              <a:gd name="connsiteY9" fmla="*/ 5791200 h 5791201"/>
              <a:gd name="connsiteX10" fmla="*/ 6662737 w 11353800"/>
              <a:gd name="connsiteY10" fmla="*/ 2531373 h 5791201"/>
              <a:gd name="connsiteX11" fmla="*/ 1 w 11353800"/>
              <a:gd name="connsiteY11" fmla="*/ 2531373 h 5791201"/>
              <a:gd name="connsiteX12" fmla="*/ 1 w 11353800"/>
              <a:gd name="connsiteY12" fmla="*/ 5791200 h 5791201"/>
              <a:gd name="connsiteX13" fmla="*/ 0 w 11353800"/>
              <a:gd name="connsiteY13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8012252" y="0"/>
                </a:lnTo>
                <a:lnTo>
                  <a:pt x="8012252" y="1892595"/>
                </a:lnTo>
                <a:lnTo>
                  <a:pt x="11353800" y="1892595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t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072985"/>
            <a:ext cx="6548438" cy="2413416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it-IT" noProof="0" dirty="0"/>
              <a:t>FARE CLIC PER MODIFICARE IL TITOLO DELLO SCHEMA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5486401"/>
            <a:ext cx="6548439" cy="304800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 rtl="0"/>
            <a:r>
              <a:rPr lang="it-IT" noProof="0" dirty="0"/>
              <a:t>INSERIRE QUI IL SITO WEB</a:t>
            </a:r>
          </a:p>
        </p:txBody>
      </p:sp>
    </p:spTree>
    <p:extLst>
      <p:ext uri="{BB962C8B-B14F-4D97-AF65-F5344CB8AC3E}">
        <p14:creationId xmlns:p14="http://schemas.microsoft.com/office/powerpoint/2010/main" val="1506622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e diapositiv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immagine 27">
            <a:extLst>
              <a:ext uri="{FF2B5EF4-FFF2-40B4-BE49-F238E27FC236}">
                <a16:creationId xmlns:a16="http://schemas.microsoft.com/office/drawing/2014/main" id="{EA8FB924-7820-A342-A545-0DFCE2908E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0"/>
            <a:ext cx="1136015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51231 h 6858000"/>
              <a:gd name="connsiteX5" fmla="*/ 6277708 w 12192000"/>
              <a:gd name="connsiteY5" fmla="*/ 5451231 h 6858000"/>
              <a:gd name="connsiteX6" fmla="*/ 6277708 w 12192000"/>
              <a:gd name="connsiteY6" fmla="*/ 1481138 h 6858000"/>
              <a:gd name="connsiteX7" fmla="*/ 0 w 12192000"/>
              <a:gd name="connsiteY7" fmla="*/ 14811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51231"/>
                </a:lnTo>
                <a:lnTo>
                  <a:pt x="6277708" y="5451231"/>
                </a:lnTo>
                <a:lnTo>
                  <a:pt x="6277708" y="1481138"/>
                </a:lnTo>
                <a:lnTo>
                  <a:pt x="0" y="1481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8181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84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103447" y="2440712"/>
            <a:ext cx="3090756" cy="303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33" b="1" i="0">
                <a:solidFill>
                  <a:schemeClr val="bg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1738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magine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 dirty="0"/>
              <a:t>Fare clic sull'icona per inserire un'immagine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8737" y="786810"/>
            <a:ext cx="4008437" cy="1395208"/>
          </a:xfrm>
        </p:spPr>
        <p:txBody>
          <a:bodyPr lIns="0" rtlCol="0" anchor="b"/>
          <a:lstStyle/>
          <a:p>
            <a:pPr rtl="0"/>
            <a:r>
              <a:rPr lang="it-IT" noProof="0" dirty="0"/>
              <a:t>INSERIRE QUI</a:t>
            </a:r>
            <a:br>
              <a:rPr lang="it-IT" noProof="0" dirty="0"/>
            </a:br>
            <a:r>
              <a:rPr lang="it-IT" noProof="0" dirty="0"/>
              <a:t>IL TITOLO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DA80A15A-88F2-2144-8707-F31DD26C52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3019352"/>
            <a:ext cx="4008437" cy="3099153"/>
          </a:xfrm>
        </p:spPr>
        <p:txBody>
          <a:bodyPr lIns="0" rtlCol="0">
            <a:normAutofit/>
          </a:bodyPr>
          <a:lstStyle>
            <a:lvl1pPr>
              <a:lnSpc>
                <a:spcPct val="150000"/>
              </a:lnSpc>
              <a:defRPr sz="1600" spc="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4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7" name="Segnaposto testo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224767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 dirty="0"/>
              <a:t>INSERIRE QUI IL SOTTOTITOLO</a:t>
            </a:r>
          </a:p>
        </p:txBody>
      </p:sp>
    </p:spTree>
    <p:extLst>
      <p:ext uri="{BB962C8B-B14F-4D97-AF65-F5344CB8AC3E}">
        <p14:creationId xmlns:p14="http://schemas.microsoft.com/office/powerpoint/2010/main" val="3317850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e diaposi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80C00A69-6129-E54C-B138-69D96462CE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6682850 w 12192000"/>
              <a:gd name="connsiteY3" fmla="*/ 6858000 h 6858000"/>
              <a:gd name="connsiteX4" fmla="*/ 6682850 w 12192000"/>
              <a:gd name="connsiteY4" fmla="*/ 3259237 h 6858000"/>
              <a:gd name="connsiteX5" fmla="*/ 838200 w 12192000"/>
              <a:gd name="connsiteY5" fmla="*/ 3259237 h 6858000"/>
              <a:gd name="connsiteX6" fmla="*/ 8382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6682850" y="6858000"/>
                </a:lnTo>
                <a:lnTo>
                  <a:pt x="6682850" y="3259237"/>
                </a:lnTo>
                <a:lnTo>
                  <a:pt x="838200" y="3259237"/>
                </a:lnTo>
                <a:lnTo>
                  <a:pt x="838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D985175C-7C48-9449-9A0A-088E9BCAE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3259237"/>
            <a:ext cx="5445858" cy="2852737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13" name="Segnaposto testo 2">
            <a:extLst>
              <a:ext uri="{FF2B5EF4-FFF2-40B4-BE49-F238E27FC236}">
                <a16:creationId xmlns:a16="http://schemas.microsoft.com/office/drawing/2014/main" id="{44F669B5-8A24-5846-82A0-51E5506817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6138962"/>
            <a:ext cx="5445858" cy="580815"/>
          </a:xfrm>
        </p:spPr>
        <p:txBody>
          <a:bodyPr rtlCol="0">
            <a:normAutofit/>
          </a:bodyPr>
          <a:lstStyle>
            <a:lvl1pPr marL="0" indent="0">
              <a:buNone/>
              <a:defRPr sz="1800" b="0" i="0" spc="300">
                <a:solidFill>
                  <a:schemeClr val="tx2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/>
          <p:cNvSpPr>
            <a:spLocks noGrp="1"/>
          </p:cNvSpPr>
          <p:nvPr>
            <p:ph type="pic" sz="quarter" idx="10"/>
          </p:nvPr>
        </p:nvSpPr>
        <p:spPr>
          <a:xfrm>
            <a:off x="838200" y="0"/>
            <a:ext cx="5257800" cy="685800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37461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sing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A9295395-4EC9-4A2A-A4BF-5B0E3F1E90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11353800" cy="6858000"/>
          </a:xfrm>
          <a:custGeom>
            <a:avLst/>
            <a:gdLst>
              <a:gd name="connsiteX0" fmla="*/ 0 w 11353800"/>
              <a:gd name="connsiteY0" fmla="*/ 0 h 6858000"/>
              <a:gd name="connsiteX1" fmla="*/ 11353800 w 11353800"/>
              <a:gd name="connsiteY1" fmla="*/ 0 h 6858000"/>
              <a:gd name="connsiteX2" fmla="*/ 11353800 w 11353800"/>
              <a:gd name="connsiteY2" fmla="*/ 4947138 h 6858000"/>
              <a:gd name="connsiteX3" fmla="*/ 7133492 w 11353800"/>
              <a:gd name="connsiteY3" fmla="*/ 4947138 h 6858000"/>
              <a:gd name="connsiteX4" fmla="*/ 7133492 w 11353800"/>
              <a:gd name="connsiteY4" fmla="*/ 6858000 h 6858000"/>
              <a:gd name="connsiteX5" fmla="*/ 0 w 113538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53800" h="6858000">
                <a:moveTo>
                  <a:pt x="0" y="0"/>
                </a:moveTo>
                <a:lnTo>
                  <a:pt x="11353800" y="0"/>
                </a:lnTo>
                <a:lnTo>
                  <a:pt x="11353800" y="4947138"/>
                </a:lnTo>
                <a:lnTo>
                  <a:pt x="7133492" y="4947138"/>
                </a:lnTo>
                <a:lnTo>
                  <a:pt x="7133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C6DA884-7C48-8D49-9DFE-4CE990C95A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1989" y="5829950"/>
            <a:ext cx="3558320" cy="628650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900"/>
            </a:lvl2pPr>
            <a:lvl3pPr marL="914400" indent="0">
              <a:buNone/>
              <a:defRPr sz="8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 rtl="0"/>
            <a:r>
              <a:rPr lang="it-IT" noProof="0" dirty="0"/>
              <a:t>Inserire qui la didascalia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EEFCCE50-D1A9-1249-AF64-BA06424C8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6179" y="5250600"/>
            <a:ext cx="3545503" cy="564335"/>
          </a:xfrm>
        </p:spPr>
        <p:txBody>
          <a:bodyPr rtlCol="0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it-IT" noProof="0" dirty="0"/>
              <a:t>INSERIRE QUI IL TITOLO</a:t>
            </a:r>
          </a:p>
        </p:txBody>
      </p:sp>
    </p:spTree>
    <p:extLst>
      <p:ext uri="{BB962C8B-B14F-4D97-AF65-F5344CB8AC3E}">
        <p14:creationId xmlns:p14="http://schemas.microsoft.com/office/powerpoint/2010/main" val="1565262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2"/>
          <p:cNvSpPr>
            <a:spLocks noGrp="1"/>
          </p:cNvSpPr>
          <p:nvPr>
            <p:ph type="pic" sz="quarter" idx="14"/>
          </p:nvPr>
        </p:nvSpPr>
        <p:spPr>
          <a:xfrm>
            <a:off x="838200" y="2627"/>
            <a:ext cx="11353799" cy="463136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25A2246-7A52-3649-8FE5-C14CAE4F551F}"/>
              </a:ext>
            </a:extLst>
          </p:cNvPr>
          <p:cNvSpPr/>
          <p:nvPr userDrawn="1"/>
        </p:nvSpPr>
        <p:spPr>
          <a:xfrm>
            <a:off x="877112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26EA67C-D6CD-904B-9211-B56EF682649F}"/>
              </a:ext>
            </a:extLst>
          </p:cNvPr>
          <p:cNvSpPr/>
          <p:nvPr userDrawn="1"/>
        </p:nvSpPr>
        <p:spPr>
          <a:xfrm>
            <a:off x="6612193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E94B1A93-5100-5048-8230-09B3D176D1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62100" y="2679700"/>
            <a:ext cx="4242611" cy="645001"/>
          </a:xfrm>
        </p:spPr>
        <p:txBody>
          <a:bodyPr rtlCol="0" anchor="ctr"/>
          <a:lstStyle>
            <a:lvl1pPr marL="0" indent="0" rtl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5" name="Segnaposto contenuto 3">
            <a:extLst>
              <a:ext uri="{FF2B5EF4-FFF2-40B4-BE49-F238E27FC236}">
                <a16:creationId xmlns:a16="http://schemas.microsoft.com/office/drawing/2014/main" id="{8A037B8A-C781-9F40-A9F6-BCCD198DD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2100" y="3324700"/>
            <a:ext cx="4242611" cy="3304699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66926CBF-E2B0-C44C-AD98-B15D17ADD5A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67601" y="2679700"/>
            <a:ext cx="4072192" cy="645001"/>
          </a:xfrm>
        </p:spPr>
        <p:txBody>
          <a:bodyPr rtlCol="0" anchor="ctr"/>
          <a:lstStyle>
            <a:lvl1pPr marL="0" indent="0" rtl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318A1595-1A86-304F-A361-B3E4B0683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67601" y="3324700"/>
            <a:ext cx="4072192" cy="3304699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8DEFE0B-9B5C-734D-8394-A770FAA615B3}"/>
              </a:ext>
            </a:extLst>
          </p:cNvPr>
          <p:cNvSpPr/>
          <p:nvPr userDrawn="1"/>
        </p:nvSpPr>
        <p:spPr>
          <a:xfrm>
            <a:off x="838200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02390A6-F565-8844-A9B9-4C6ACB7857F5}"/>
              </a:ext>
            </a:extLst>
          </p:cNvPr>
          <p:cNvSpPr/>
          <p:nvPr userDrawn="1"/>
        </p:nvSpPr>
        <p:spPr>
          <a:xfrm>
            <a:off x="6742889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86674C34-BF58-4A21-BEE1-52BA2A5DB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41760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73ADF8-C269-5D42-A626-BE35303B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E7CE01-A53E-894C-9672-25D8CB7D5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128E13-F6CA-9A4F-A3DD-2CEB2ED9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61417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F824E8-8F6B-3D44-A59E-3179A03A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17E1808-3255-6342-8F11-708C178C6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3257765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85361"/>
            <a:ext cx="5157787" cy="4304302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85361"/>
            <a:ext cx="5183188" cy="4304302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413889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15" name="Forma 61">
            <a:extLst>
              <a:ext uri="{FF2B5EF4-FFF2-40B4-BE49-F238E27FC236}">
                <a16:creationId xmlns:a16="http://schemas.microsoft.com/office/drawing/2014/main" id="{EFA7F577-E691-D948-943E-8D25DFE256F5}"/>
              </a:ext>
            </a:extLst>
          </p:cNvPr>
          <p:cNvSpPr/>
          <p:nvPr userDrawn="1"/>
        </p:nvSpPr>
        <p:spPr>
          <a:xfrm rot="16200000">
            <a:off x="-863811" y="4350527"/>
            <a:ext cx="2565831" cy="2846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it-IT" sz="1600" b="1" i="0" spc="0" noProof="0" dirty="0">
                <a:solidFill>
                  <a:schemeClr val="tx2"/>
                </a:solidFill>
                <a:latin typeface="+mj-lt"/>
                <a:cs typeface="Gill Sans" panose="020B0502020104020203" pitchFamily="34" charset="-79"/>
              </a:rPr>
              <a:t>WELCOME MATRICOLE </a:t>
            </a:r>
          </a:p>
        </p:txBody>
      </p:sp>
      <p:sp>
        <p:nvSpPr>
          <p:cNvPr id="16" name="Forma 62">
            <a:extLst>
              <a:ext uri="{FF2B5EF4-FFF2-40B4-BE49-F238E27FC236}">
                <a16:creationId xmlns:a16="http://schemas.microsoft.com/office/drawing/2014/main" id="{2C8F251E-BB08-9D42-8813-D3CD1AE6AF9A}"/>
              </a:ext>
            </a:extLst>
          </p:cNvPr>
          <p:cNvSpPr/>
          <p:nvPr userDrawn="1"/>
        </p:nvSpPr>
        <p:spPr>
          <a:xfrm flipV="1">
            <a:off x="419100" y="798384"/>
            <a:ext cx="1" cy="2188805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it-IT" sz="1500" noProof="0" dirty="0"/>
          </a:p>
        </p:txBody>
      </p:sp>
      <p:sp>
        <p:nvSpPr>
          <p:cNvPr id="17" name="Forma 42">
            <a:extLst>
              <a:ext uri="{FF2B5EF4-FFF2-40B4-BE49-F238E27FC236}">
                <a16:creationId xmlns:a16="http://schemas.microsoft.com/office/drawing/2014/main" id="{3890D1E5-941D-C642-A000-669C7923941B}"/>
              </a:ext>
            </a:extLst>
          </p:cNvPr>
          <p:cNvSpPr txBox="1">
            <a:spLocks/>
          </p:cNvSpPr>
          <p:nvPr userDrawn="1"/>
        </p:nvSpPr>
        <p:spPr>
          <a:xfrm>
            <a:off x="158397" y="77222"/>
            <a:ext cx="521406" cy="247651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C1C0B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86CB4B4D-7CA3-9044-876B-883B54F8677D}" type="slidenum">
              <a:rPr lang="it-IT" sz="1050" noProof="0" smtClean="0">
                <a:solidFill>
                  <a:schemeClr val="tx2"/>
                </a:solidFill>
              </a:rPr>
              <a:pPr algn="ctr" rtl="0"/>
              <a:t>‹#›</a:t>
            </a:fld>
            <a:endParaRPr lang="it-IT" sz="1050" noProof="0" dirty="0">
              <a:solidFill>
                <a:schemeClr val="tx2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385F3E2-6A15-4D97-8218-9730C37996C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47133" y="6101920"/>
            <a:ext cx="691067" cy="61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1" r:id="rId2"/>
    <p:sldLayoutId id="2147483674" r:id="rId3"/>
    <p:sldLayoutId id="2147483670" r:id="rId4"/>
    <p:sldLayoutId id="2147483669" r:id="rId5"/>
    <p:sldLayoutId id="2147483664" r:id="rId6"/>
    <p:sldLayoutId id="2147483650" r:id="rId7"/>
    <p:sldLayoutId id="2147483653" r:id="rId8"/>
    <p:sldLayoutId id="2147483680" r:id="rId9"/>
    <p:sldLayoutId id="2147483678" r:id="rId10"/>
    <p:sldLayoutId id="2147483679" r:id="rId11"/>
    <p:sldLayoutId id="2147483672" r:id="rId12"/>
    <p:sldLayoutId id="2147483683" r:id="rId13"/>
    <p:sldLayoutId id="2147483675" r:id="rId14"/>
    <p:sldLayoutId id="2147483681" r:id="rId15"/>
    <p:sldLayoutId id="2147483682" r:id="rId16"/>
    <p:sldLayoutId id="2147483671" r:id="rId17"/>
    <p:sldLayoutId id="2147483677" r:id="rId18"/>
    <p:sldLayoutId id="2147483676" r:id="rId19"/>
    <p:sldLayoutId id="2147483684" r:id="rId20"/>
    <p:sldLayoutId id="214748368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nivda.it/didattic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ivda.prod.up.cineca.it/calendarioPubblico/linkCalendarioId=5d021a8d91ae11001265e7cc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nivda.esse3.cineca.it/Guide/PaginaRicercaInse.do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calendari-SHS@univda.it" TargetMode="External"/><Relationship Id="rId3" Type="http://schemas.openxmlformats.org/officeDocument/2006/relationships/image" Target="../media/image14.jp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da.it/didattica/dipartimento-di-scienze-umane-e-sociali/offerta-formativa/corso-di-laurea-in-lingue-e-comunicazione-per-limpresa-e-il-turismo/orari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hyperlink" Target="https://www.univda.it/didattica/dipartimento-di-scienze-umane-e-sociali/offerta-formativa/corso-di-laurea-magistrale-in-scienze-della-formazione-primaria/orari/" TargetMode="External"/><Relationship Id="rId4" Type="http://schemas.openxmlformats.org/officeDocument/2006/relationships/hyperlink" Target="https://www.univda.it/didattica/dipartimento-di-scienze-umane-e-sociali/offerta-formativa/corso-di-laurea-in-scienze-e-tecniche-psicologiche/orari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da.it/didattica/dipartimento-di-scienze-economiche-e-politiche/offerta-formativa/corso-di-laurea-in-scienze-politiche-e-delle-relazioni-internazionali/orari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hyperlink" Target="https://www.univda.it/didattica/dipartimento-di-scienze-economiche-e-politiche/offerta-formativa/corso-di-laurea-magistrale-in-economia-e-politiche-del-terriotorio-e-dellimpresa/orari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da.it/didattica/dipartimento-di-scienze-economiche-e-politiche/offerta-formativa/corso-di-laurea-magistrale-in-economia-e-politiche-del-terriotorio-e-dellimpresa/ricerca-appelli/" TargetMode="External"/><Relationship Id="rId7" Type="http://schemas.openxmlformats.org/officeDocument/2006/relationships/hyperlink" Target="https://www.univda.it/didattica/dipartimento-di-scienze-umane-e-sociali/offerta-formativa/corso-di-laurea-magistrale-in-scienze-della-formazione-primaria/ricerca-appelli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univda.it/didattica/dipartimento-di-scienze-umane-e-sociali/offerta-formativa/corso-di-laurea-in-scienze-e-tecniche-psicologiche/ricerca-appelli/" TargetMode="External"/><Relationship Id="rId5" Type="http://schemas.openxmlformats.org/officeDocument/2006/relationships/hyperlink" Target="https://www.univda.it/didattica/dipartimento-di-scienze-umane-e-sociali/offerta-formativa/corso-di-laurea-in-lingue-e-comunicazione-per-limpresa-e-il-turismo/ricerca-appelli/" TargetMode="External"/><Relationship Id="rId4" Type="http://schemas.openxmlformats.org/officeDocument/2006/relationships/hyperlink" Target="https://www.univda.it/didattica/dipartimento-di-scienze-economiche-e-politiche/offerta-formativa/corso-di-laurea-in-scienze-politiche-e-delle-relazioni-internazionali/ricerca-appelli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egnaposto immagine 7" descr="Immagine che contiene esterni, segnale, pensile, arresto&#10;&#10;Descrizione generata automaticamente">
            <a:extLst>
              <a:ext uri="{FF2B5EF4-FFF2-40B4-BE49-F238E27FC236}">
                <a16:creationId xmlns:a16="http://schemas.microsoft.com/office/drawing/2014/main" id="{70C131D3-CBD3-6049-A783-B267C7CBA4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4610" r="-1" b="4609"/>
          <a:stretch/>
        </p:blipFill>
        <p:spPr>
          <a:xfrm>
            <a:off x="831850" y="10"/>
            <a:ext cx="11360150" cy="6857990"/>
          </a:xfrm>
          <a:noFill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4801ABD-7339-4C70-82A3-696BE8EF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17785"/>
            <a:ext cx="5762381" cy="3045988"/>
          </a:xfrm>
        </p:spPr>
        <p:txBody>
          <a:bodyPr anchor="b">
            <a:normAutofit/>
          </a:bodyPr>
          <a:lstStyle/>
          <a:p>
            <a:r>
              <a:rPr lang="it-IT" sz="2800" dirty="0">
                <a:cs typeface="Gill Sans"/>
              </a:rPr>
              <a:t>Servizi amministrativi per gli studenti</a:t>
            </a:r>
            <a:br>
              <a:rPr lang="it-IT" sz="3100" dirty="0">
                <a:cs typeface="Gill Sans"/>
              </a:rPr>
            </a:br>
            <a:br>
              <a:rPr lang="it-IT" sz="3100" dirty="0">
                <a:cs typeface="Gill Sans"/>
              </a:rPr>
            </a:br>
            <a:br>
              <a:rPr lang="it-IT" sz="3100" dirty="0">
                <a:cs typeface="Gill Sans"/>
              </a:rPr>
            </a:br>
            <a:br>
              <a:rPr lang="it-IT" sz="4400" dirty="0"/>
            </a:br>
            <a:r>
              <a:rPr lang="it-IT" sz="3600" dirty="0"/>
              <a:t>ORGANIZZAZIONE ATTIVITÀ DIDATTICHE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BC2188A3-3CBC-FB4C-9FEB-7BB60E8A4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63774"/>
            <a:ext cx="5762381" cy="742239"/>
          </a:xfrm>
        </p:spPr>
        <p:txBody>
          <a:bodyPr>
            <a:normAutofit/>
          </a:bodyPr>
          <a:lstStyle/>
          <a:p>
            <a:r>
              <a:rPr lang="it-IT" dirty="0"/>
              <a:t>Sezione didattica di ogni corso di laurea </a:t>
            </a:r>
          </a:p>
          <a:p>
            <a:r>
              <a:rPr lang="it-IT" dirty="0">
                <a:hlinkClick r:id="rId4"/>
              </a:rPr>
              <a:t>www.univda.it/didattica</a:t>
            </a:r>
            <a:r>
              <a:rPr lang="it-IT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37271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403C3ADE-B751-184B-B7B7-F7591F0407FE}"/>
              </a:ext>
            </a:extLst>
          </p:cNvPr>
          <p:cNvSpPr/>
          <p:nvPr/>
        </p:nvSpPr>
        <p:spPr>
          <a:xfrm>
            <a:off x="963384" y="115358"/>
            <a:ext cx="1094014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srgbClr val="053152"/>
                </a:solidFill>
                <a:latin typeface="+mj-lt"/>
              </a:rPr>
              <a:t>OGGI ALL’UNIVDA</a:t>
            </a:r>
          </a:p>
          <a:p>
            <a:pPr>
              <a:defRPr/>
            </a:pPr>
            <a:r>
              <a:rPr lang="it-IT" sz="2800" dirty="0">
                <a:solidFill>
                  <a:srgbClr val="053152"/>
                </a:solidFill>
                <a:latin typeface="+mj-lt"/>
              </a:rPr>
              <a:t>calendario sempre aggiornato in tempo reale</a:t>
            </a:r>
            <a:endParaRPr lang="it-IT" sz="3600" dirty="0">
              <a:solidFill>
                <a:srgbClr val="053152"/>
              </a:solidFill>
              <a:latin typeface="+mj-lt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0222C69-53F9-0A4F-BE0B-3A49911D2758}"/>
              </a:ext>
            </a:extLst>
          </p:cNvPr>
          <p:cNvSpPr/>
          <p:nvPr/>
        </p:nvSpPr>
        <p:spPr>
          <a:xfrm>
            <a:off x="7633641" y="2932925"/>
            <a:ext cx="4286413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sz="3200" b="1" dirty="0">
                <a:solidFill>
                  <a:schemeClr val="tx2"/>
                </a:solidFill>
                <a:cs typeface="Arial"/>
              </a:rPr>
              <a:t>Ogni variazione di orario sarà comunicata </a:t>
            </a:r>
          </a:p>
          <a:p>
            <a:pPr algn="just"/>
            <a:r>
              <a:rPr lang="it-IT" sz="3200" b="1" dirty="0">
                <a:solidFill>
                  <a:schemeClr val="tx2"/>
                </a:solidFill>
                <a:cs typeface="Arial"/>
              </a:rPr>
              <a:t>tramite e-mail </a:t>
            </a:r>
          </a:p>
          <a:p>
            <a:pPr algn="just"/>
            <a:r>
              <a:rPr lang="it-IT" sz="3200" b="1" dirty="0">
                <a:solidFill>
                  <a:schemeClr val="tx2"/>
                </a:solidFill>
                <a:latin typeface="+mj-lt"/>
                <a:cs typeface="Arial"/>
              </a:rPr>
              <a:t>all’indirizzo istituzionale.</a:t>
            </a:r>
            <a:endParaRPr lang="it-IT" sz="32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030DB38D-4F2C-5D40-A01D-21CA4467A42D}"/>
              </a:ext>
            </a:extLst>
          </p:cNvPr>
          <p:cNvSpPr/>
          <p:nvPr/>
        </p:nvSpPr>
        <p:spPr>
          <a:xfrm>
            <a:off x="1104319" y="1459094"/>
            <a:ext cx="10658271" cy="1200481"/>
          </a:xfrm>
          <a:custGeom>
            <a:avLst/>
            <a:gdLst/>
            <a:ahLst/>
            <a:cxnLst/>
            <a:rect l="l" t="t" r="r" b="b"/>
            <a:pathLst>
              <a:path w="8382000" h="10287000">
                <a:moveTo>
                  <a:pt x="0" y="10286999"/>
                </a:moveTo>
                <a:lnTo>
                  <a:pt x="8381999" y="10286999"/>
                </a:lnTo>
                <a:lnTo>
                  <a:pt x="8381999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53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E5B3783-C6DB-2944-A9CB-CC50D59CC01B}"/>
              </a:ext>
            </a:extLst>
          </p:cNvPr>
          <p:cNvSpPr/>
          <p:nvPr/>
        </p:nvSpPr>
        <p:spPr>
          <a:xfrm>
            <a:off x="1251857" y="1500353"/>
            <a:ext cx="10940143" cy="1432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chemeClr val="bg1"/>
                </a:solidFill>
                <a:latin typeface="+mj-lt"/>
              </a:rPr>
              <a:t>Segui il percorso:</a:t>
            </a:r>
          </a:p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chemeClr val="bg1"/>
                </a:solidFill>
                <a:latin typeface="+mj-lt"/>
              </a:rPr>
              <a:t>Home </a:t>
            </a:r>
            <a:r>
              <a:rPr lang="it-IT" sz="2000" b="1" dirty="0">
                <a:solidFill>
                  <a:schemeClr val="bg1"/>
                </a:solidFill>
                <a:latin typeface="+mj-lt"/>
                <a:sym typeface="Wingdings" pitchFamily="2" charset="2"/>
              </a:rPr>
              <a:t> </a:t>
            </a:r>
            <a:r>
              <a:rPr lang="it-IT" sz="2000" b="1" dirty="0">
                <a:solidFill>
                  <a:schemeClr val="bg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Oggi all’UniVdA</a:t>
            </a:r>
            <a:endParaRPr lang="it-IT" sz="2000" b="1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it-IT" sz="2000" dirty="0">
              <a:solidFill>
                <a:srgbClr val="053152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24E6CE6-F6CF-8B42-B9B7-13E21A5DE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595" y="3100417"/>
            <a:ext cx="6269100" cy="3076691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A7EBA1C5-2798-ED4C-980F-38852B5B529E}"/>
              </a:ext>
            </a:extLst>
          </p:cNvPr>
          <p:cNvCxnSpPr>
            <a:cxnSpLocks/>
          </p:cNvCxnSpPr>
          <p:nvPr/>
        </p:nvCxnSpPr>
        <p:spPr>
          <a:xfrm>
            <a:off x="5393410" y="3234794"/>
            <a:ext cx="248973" cy="4793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90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3806E43C-A646-CC45-8F55-03C93B1EA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00" b="60842"/>
          <a:stretch/>
        </p:blipFill>
        <p:spPr>
          <a:xfrm>
            <a:off x="1395241" y="3524194"/>
            <a:ext cx="10678333" cy="1952785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FAC549A1-DF07-B840-97B3-B7449B765CB1}"/>
              </a:ext>
            </a:extLst>
          </p:cNvPr>
          <p:cNvCxnSpPr>
            <a:cxnSpLocks/>
          </p:cNvCxnSpPr>
          <p:nvPr/>
        </p:nvCxnSpPr>
        <p:spPr>
          <a:xfrm flipV="1">
            <a:off x="2697100" y="4775682"/>
            <a:ext cx="27865" cy="1343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A8ECF215-7F70-9D4E-9994-DA3815555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2" t="22726" r="86728" b="74361"/>
          <a:stretch/>
        </p:blipFill>
        <p:spPr>
          <a:xfrm>
            <a:off x="2594300" y="6119336"/>
            <a:ext cx="233464" cy="26264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316373A-8A41-B14B-BBBA-3914DD69F88F}"/>
              </a:ext>
            </a:extLst>
          </p:cNvPr>
          <p:cNvSpPr txBox="1"/>
          <p:nvPr/>
        </p:nvSpPr>
        <p:spPr>
          <a:xfrm>
            <a:off x="2796638" y="6105909"/>
            <a:ext cx="2798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Lezione in teledidattica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91A0E1F9-812B-E642-A044-BAEFC2EB9993}"/>
              </a:ext>
            </a:extLst>
          </p:cNvPr>
          <p:cNvCxnSpPr>
            <a:cxnSpLocks/>
          </p:cNvCxnSpPr>
          <p:nvPr/>
        </p:nvCxnSpPr>
        <p:spPr>
          <a:xfrm>
            <a:off x="1873134" y="2485807"/>
            <a:ext cx="0" cy="1038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3EC1B42-31AB-9F4A-A5F7-14E9169401CF}"/>
              </a:ext>
            </a:extLst>
          </p:cNvPr>
          <p:cNvSpPr txBox="1"/>
          <p:nvPr/>
        </p:nvSpPr>
        <p:spPr>
          <a:xfrm>
            <a:off x="1221640" y="1839476"/>
            <a:ext cx="821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Orario</a:t>
            </a:r>
          </a:p>
          <a:p>
            <a:r>
              <a:rPr lang="it-IT" b="1" dirty="0"/>
              <a:t>lezione</a:t>
            </a:r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C627C1F6-527D-4545-B627-F02CB47DE6EE}"/>
              </a:ext>
            </a:extLst>
          </p:cNvPr>
          <p:cNvCxnSpPr/>
          <p:nvPr/>
        </p:nvCxnSpPr>
        <p:spPr>
          <a:xfrm>
            <a:off x="2867581" y="5147641"/>
            <a:ext cx="89270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7885B316-46EB-0E43-958B-2CC9CA86F12D}"/>
              </a:ext>
            </a:extLst>
          </p:cNvPr>
          <p:cNvCxnSpPr/>
          <p:nvPr/>
        </p:nvCxnSpPr>
        <p:spPr>
          <a:xfrm>
            <a:off x="2867581" y="5474396"/>
            <a:ext cx="89270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586BD998-E338-FE43-9093-FB1200D667EB}"/>
              </a:ext>
            </a:extLst>
          </p:cNvPr>
          <p:cNvCxnSpPr/>
          <p:nvPr/>
        </p:nvCxnSpPr>
        <p:spPr>
          <a:xfrm>
            <a:off x="2867581" y="5147641"/>
            <a:ext cx="0" cy="3267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6B6FEB75-BA74-B34F-BBDB-072C62D484AD}"/>
              </a:ext>
            </a:extLst>
          </p:cNvPr>
          <p:cNvCxnSpPr/>
          <p:nvPr/>
        </p:nvCxnSpPr>
        <p:spPr>
          <a:xfrm>
            <a:off x="11794605" y="5147640"/>
            <a:ext cx="0" cy="3267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414A3FFE-9764-7D4B-8C46-5C97DE165113}"/>
              </a:ext>
            </a:extLst>
          </p:cNvPr>
          <p:cNvCxnSpPr>
            <a:cxnSpLocks/>
          </p:cNvCxnSpPr>
          <p:nvPr/>
        </p:nvCxnSpPr>
        <p:spPr>
          <a:xfrm flipV="1">
            <a:off x="7124477" y="5497702"/>
            <a:ext cx="0" cy="6216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7D60383-EE90-CE41-9D0F-E95C4DD85B4E}"/>
              </a:ext>
            </a:extLst>
          </p:cNvPr>
          <p:cNvSpPr txBox="1"/>
          <p:nvPr/>
        </p:nvSpPr>
        <p:spPr>
          <a:xfrm>
            <a:off x="5999960" y="6046516"/>
            <a:ext cx="2798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Link Microsoft Teams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A6D4F607-C361-694C-B4E3-AA3FCA9D5788}"/>
              </a:ext>
            </a:extLst>
          </p:cNvPr>
          <p:cNvCxnSpPr>
            <a:cxnSpLocks/>
          </p:cNvCxnSpPr>
          <p:nvPr/>
        </p:nvCxnSpPr>
        <p:spPr>
          <a:xfrm flipH="1">
            <a:off x="5812259" y="3985268"/>
            <a:ext cx="770454" cy="0"/>
          </a:xfrm>
          <a:prstGeom prst="straightConnector1">
            <a:avLst/>
          </a:prstGeom>
          <a:ln>
            <a:solidFill>
              <a:srgbClr val="FF74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FA967206-9DBA-9549-9360-9AAF873E0941}"/>
              </a:ext>
            </a:extLst>
          </p:cNvPr>
          <p:cNvCxnSpPr/>
          <p:nvPr/>
        </p:nvCxnSpPr>
        <p:spPr>
          <a:xfrm flipV="1">
            <a:off x="6582713" y="3005000"/>
            <a:ext cx="0" cy="980268"/>
          </a:xfrm>
          <a:prstGeom prst="line">
            <a:avLst/>
          </a:prstGeom>
          <a:ln>
            <a:solidFill>
              <a:srgbClr val="FF742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A694FC6-17AA-0D43-B84B-373AE9294ECA}"/>
              </a:ext>
            </a:extLst>
          </p:cNvPr>
          <p:cNvSpPr txBox="1"/>
          <p:nvPr/>
        </p:nvSpPr>
        <p:spPr>
          <a:xfrm>
            <a:off x="6083479" y="2649018"/>
            <a:ext cx="2798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7429"/>
                </a:solidFill>
              </a:rPr>
              <a:t>Docente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12DEF721-A612-B943-B81A-E118BCB167A7}"/>
              </a:ext>
            </a:extLst>
          </p:cNvPr>
          <p:cNvCxnSpPr>
            <a:cxnSpLocks/>
          </p:cNvCxnSpPr>
          <p:nvPr/>
        </p:nvCxnSpPr>
        <p:spPr>
          <a:xfrm>
            <a:off x="2680036" y="3985268"/>
            <a:ext cx="204583" cy="0"/>
          </a:xfrm>
          <a:prstGeom prst="straightConnector1">
            <a:avLst/>
          </a:prstGeom>
          <a:ln>
            <a:solidFill>
              <a:schemeClr val="accent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3997111B-83C8-5348-BC5D-834F0337FED2}"/>
              </a:ext>
            </a:extLst>
          </p:cNvPr>
          <p:cNvCxnSpPr>
            <a:cxnSpLocks/>
          </p:cNvCxnSpPr>
          <p:nvPr/>
        </p:nvCxnSpPr>
        <p:spPr>
          <a:xfrm flipH="1">
            <a:off x="1395241" y="3985268"/>
            <a:ext cx="1276185" cy="0"/>
          </a:xfrm>
          <a:prstGeom prst="line">
            <a:avLst/>
          </a:prstGeom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77E3C9DE-89F0-3842-AC9A-D15BF26FB971}"/>
              </a:ext>
            </a:extLst>
          </p:cNvPr>
          <p:cNvSpPr txBox="1"/>
          <p:nvPr/>
        </p:nvSpPr>
        <p:spPr>
          <a:xfrm>
            <a:off x="832151" y="3800602"/>
            <a:ext cx="626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Aula</a:t>
            </a:r>
          </a:p>
        </p:txBody>
      </p:sp>
      <p:pic>
        <p:nvPicPr>
          <p:cNvPr id="38" name="Immagine 37" descr="Immagine che contiene testo&#10;&#10;Descrizione generata automaticamente">
            <a:extLst>
              <a:ext uri="{FF2B5EF4-FFF2-40B4-BE49-F238E27FC236}">
                <a16:creationId xmlns:a16="http://schemas.microsoft.com/office/drawing/2014/main" id="{B105005F-1C79-1142-A446-10138240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860" y="0"/>
            <a:ext cx="6230714" cy="2574778"/>
          </a:xfrm>
          <a:prstGeom prst="rect">
            <a:avLst/>
          </a:prstGeom>
        </p:spPr>
      </p:pic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6A2E6E55-1E41-0949-8A63-0793A3E544FF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2639877" y="2551431"/>
            <a:ext cx="2119246" cy="1032112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>
            <a:extLst>
              <a:ext uri="{FF2B5EF4-FFF2-40B4-BE49-F238E27FC236}">
                <a16:creationId xmlns:a16="http://schemas.microsoft.com/office/drawing/2014/main" id="{52D39915-9B63-4382-B18D-9BB1BB848BE5}"/>
              </a:ext>
            </a:extLst>
          </p:cNvPr>
          <p:cNvSpPr/>
          <p:nvPr/>
        </p:nvSpPr>
        <p:spPr>
          <a:xfrm>
            <a:off x="1028739" y="311075"/>
            <a:ext cx="4783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3600" b="1" dirty="0">
                <a:solidFill>
                  <a:srgbClr val="053152"/>
                </a:solidFill>
                <a:latin typeface="+mj-lt"/>
              </a:rPr>
              <a:t>COME LEGGERE </a:t>
            </a:r>
          </a:p>
          <a:p>
            <a:pPr>
              <a:defRPr/>
            </a:pPr>
            <a:r>
              <a:rPr lang="it-IT" sz="3600" b="1" dirty="0">
                <a:solidFill>
                  <a:srgbClr val="053152"/>
                </a:solidFill>
                <a:latin typeface="+mj-lt"/>
              </a:rPr>
              <a:t>OGGI ALL’UNIVDA</a:t>
            </a:r>
            <a:endParaRPr lang="it-IT" sz="2400" dirty="0">
              <a:solidFill>
                <a:srgbClr val="053152"/>
              </a:solidFill>
              <a:latin typeface="+mj-lt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F5B149F-2230-1D4F-A738-B26648D12397}"/>
              </a:ext>
            </a:extLst>
          </p:cNvPr>
          <p:cNvSpPr txBox="1"/>
          <p:nvPr/>
        </p:nvSpPr>
        <p:spPr>
          <a:xfrm rot="20067016">
            <a:off x="2665151" y="2827236"/>
            <a:ext cx="1649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AB73AFD-AA0E-0C47-BEEA-F275457EF8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86" t="19142" r="20532" b="18399"/>
          <a:stretch/>
        </p:blipFill>
        <p:spPr>
          <a:xfrm rot="20149150">
            <a:off x="4749692" y="2392776"/>
            <a:ext cx="214958" cy="229260"/>
          </a:xfrm>
          <a:prstGeom prst="rect">
            <a:avLst/>
          </a:prstGeom>
        </p:spPr>
      </p:pic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40000344-797C-3F40-B473-BEF36F687921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4955219" y="2097751"/>
            <a:ext cx="819936" cy="365630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4F216FDB-9EB2-AC4E-9DE8-62C57BBED5FC}"/>
              </a:ext>
            </a:extLst>
          </p:cNvPr>
          <p:cNvCxnSpPr/>
          <p:nvPr/>
        </p:nvCxnSpPr>
        <p:spPr>
          <a:xfrm>
            <a:off x="5812259" y="0"/>
            <a:ext cx="0" cy="2066722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105F0108-4430-F74D-954F-8A190D2681CB}"/>
              </a:ext>
            </a:extLst>
          </p:cNvPr>
          <p:cNvCxnSpPr>
            <a:cxnSpLocks/>
          </p:cNvCxnSpPr>
          <p:nvPr/>
        </p:nvCxnSpPr>
        <p:spPr>
          <a:xfrm flipH="1">
            <a:off x="5812259" y="2066722"/>
            <a:ext cx="6379741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885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1953" y="995842"/>
            <a:ext cx="10658271" cy="1200481"/>
          </a:xfrm>
          <a:custGeom>
            <a:avLst/>
            <a:gdLst/>
            <a:ahLst/>
            <a:cxnLst/>
            <a:rect l="l" t="t" r="r" b="b"/>
            <a:pathLst>
              <a:path w="8382000" h="10287000">
                <a:moveTo>
                  <a:pt x="0" y="10286999"/>
                </a:moveTo>
                <a:lnTo>
                  <a:pt x="8381999" y="10286999"/>
                </a:lnTo>
                <a:lnTo>
                  <a:pt x="8381999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53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3" name="object 11">
            <a:extLst>
              <a:ext uri="{FF2B5EF4-FFF2-40B4-BE49-F238E27FC236}">
                <a16:creationId xmlns:a16="http://schemas.microsoft.com/office/drawing/2014/main" id="{01C40585-987A-8C47-B07B-C0CA14595D77}"/>
              </a:ext>
            </a:extLst>
          </p:cNvPr>
          <p:cNvSpPr txBox="1"/>
          <p:nvPr/>
        </p:nvSpPr>
        <p:spPr>
          <a:xfrm>
            <a:off x="7384148" y="3585070"/>
            <a:ext cx="3563620" cy="677835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  <a:tabLst>
                <a:tab pos="2197633" algn="l"/>
              </a:tabLst>
            </a:pPr>
            <a:r>
              <a:rPr lang="it-IT" sz="2133" b="1" spc="300" dirty="0">
                <a:solidFill>
                  <a:schemeClr val="bg1"/>
                </a:solidFill>
                <a:latin typeface="+mj-lt"/>
                <a:cs typeface="Arial"/>
              </a:rPr>
              <a:t>&gt; 32 000 €</a:t>
            </a:r>
          </a:p>
          <a:p>
            <a:pPr marL="8467">
              <a:spcBef>
                <a:spcPts val="67"/>
              </a:spcBef>
              <a:tabLst>
                <a:tab pos="2197633" algn="l"/>
              </a:tabLst>
            </a:pPr>
            <a:r>
              <a:rPr lang="it-IT" sz="2133" b="1" spc="300" dirty="0">
                <a:solidFill>
                  <a:schemeClr val="bg1"/>
                </a:solidFill>
                <a:latin typeface="+mj-lt"/>
                <a:cs typeface="Arial"/>
              </a:rPr>
              <a:t>&lt; 40 000 €</a:t>
            </a:r>
          </a:p>
        </p:txBody>
      </p:sp>
      <p:sp>
        <p:nvSpPr>
          <p:cNvPr id="38" name="object 11">
            <a:extLst>
              <a:ext uri="{FF2B5EF4-FFF2-40B4-BE49-F238E27FC236}">
                <a16:creationId xmlns:a16="http://schemas.microsoft.com/office/drawing/2014/main" id="{DC6BAB97-F190-C54D-AED3-02D0970D0B4C}"/>
              </a:ext>
            </a:extLst>
          </p:cNvPr>
          <p:cNvSpPr txBox="1"/>
          <p:nvPr/>
        </p:nvSpPr>
        <p:spPr>
          <a:xfrm>
            <a:off x="7384148" y="4661677"/>
            <a:ext cx="3563620" cy="677835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  <a:tabLst>
                <a:tab pos="2197633" algn="l"/>
              </a:tabLst>
            </a:pPr>
            <a:r>
              <a:rPr lang="it-IT" sz="2133" b="1" spc="300" dirty="0">
                <a:solidFill>
                  <a:schemeClr val="bg1"/>
                </a:solidFill>
                <a:latin typeface="+mj-lt"/>
                <a:cs typeface="Arial"/>
              </a:rPr>
              <a:t>&gt; 40 000 €</a:t>
            </a:r>
          </a:p>
          <a:p>
            <a:pPr marL="8467">
              <a:spcBef>
                <a:spcPts val="67"/>
              </a:spcBef>
              <a:tabLst>
                <a:tab pos="2197633" algn="l"/>
              </a:tabLst>
            </a:pPr>
            <a:r>
              <a:rPr lang="it-IT" sz="2133" b="1" spc="300" dirty="0">
                <a:solidFill>
                  <a:schemeClr val="bg1"/>
                </a:solidFill>
                <a:latin typeface="+mj-lt"/>
                <a:cs typeface="Arial"/>
              </a:rPr>
              <a:t>&lt; 60 000 €</a:t>
            </a:r>
          </a:p>
        </p:txBody>
      </p:sp>
      <p:sp>
        <p:nvSpPr>
          <p:cNvPr id="40" name="object 11">
            <a:extLst>
              <a:ext uri="{FF2B5EF4-FFF2-40B4-BE49-F238E27FC236}">
                <a16:creationId xmlns:a16="http://schemas.microsoft.com/office/drawing/2014/main" id="{A4223D47-71F2-654F-83D4-036C345FC9E5}"/>
              </a:ext>
            </a:extLst>
          </p:cNvPr>
          <p:cNvSpPr txBox="1"/>
          <p:nvPr/>
        </p:nvSpPr>
        <p:spPr>
          <a:xfrm>
            <a:off x="7140308" y="5781369"/>
            <a:ext cx="3563620" cy="336781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  <a:tabLst>
                <a:tab pos="2197633" algn="l"/>
              </a:tabLst>
            </a:pPr>
            <a:r>
              <a:rPr lang="it-IT" sz="2133" b="1" spc="300" dirty="0">
                <a:solidFill>
                  <a:schemeClr val="bg1"/>
                </a:solidFill>
                <a:latin typeface="+mj-lt"/>
                <a:cs typeface="Arial"/>
              </a:rPr>
              <a:t>&gt; 60 000 €</a:t>
            </a:r>
            <a:endParaRPr sz="2133" b="1" spc="30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41" name="Titolo 19">
            <a:extLst>
              <a:ext uri="{FF2B5EF4-FFF2-40B4-BE49-F238E27FC236}">
                <a16:creationId xmlns:a16="http://schemas.microsoft.com/office/drawing/2014/main" id="{32F27BA7-E96B-5347-9070-E4BD006F3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953" y="-100865"/>
            <a:ext cx="7874205" cy="1346095"/>
          </a:xfrm>
        </p:spPr>
        <p:txBody>
          <a:bodyPr rtlCol="0">
            <a:normAutofit/>
          </a:bodyPr>
          <a:lstStyle/>
          <a:p>
            <a:pPr rtl="0"/>
            <a:r>
              <a:rPr lang="it-IT" sz="4400" b="1" dirty="0">
                <a:solidFill>
                  <a:srgbClr val="053152"/>
                </a:solidFill>
                <a:latin typeface="+mj-lt"/>
              </a:rPr>
              <a:t>RICERCA INSEGNAMENTI</a:t>
            </a:r>
          </a:p>
        </p:txBody>
      </p:sp>
      <p:sp>
        <p:nvSpPr>
          <p:cNvPr id="39" name="object 11">
            <a:extLst>
              <a:ext uri="{FF2B5EF4-FFF2-40B4-BE49-F238E27FC236}">
                <a16:creationId xmlns:a16="http://schemas.microsoft.com/office/drawing/2014/main" id="{929F8BCA-E29F-814A-A535-652D13498786}"/>
              </a:ext>
            </a:extLst>
          </p:cNvPr>
          <p:cNvSpPr txBox="1"/>
          <p:nvPr/>
        </p:nvSpPr>
        <p:spPr>
          <a:xfrm>
            <a:off x="1196534" y="1028917"/>
            <a:ext cx="10473690" cy="884430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chemeClr val="bg1"/>
                </a:solidFill>
                <a:latin typeface="+mj-lt"/>
              </a:rPr>
              <a:t>Segui il percorso:</a:t>
            </a:r>
          </a:p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chemeClr val="bg1"/>
                </a:solidFill>
                <a:latin typeface="+mj-lt"/>
              </a:rPr>
              <a:t>Home </a:t>
            </a:r>
            <a:r>
              <a:rPr lang="it-IT" sz="2000" b="1" dirty="0">
                <a:solidFill>
                  <a:schemeClr val="bg1"/>
                </a:solidFill>
                <a:latin typeface="+mj-lt"/>
                <a:sym typeface="Wingdings" pitchFamily="2" charset="2"/>
              </a:rPr>
              <a:t></a:t>
            </a:r>
            <a:r>
              <a:rPr lang="it-IT" sz="2000" b="1" dirty="0">
                <a:solidFill>
                  <a:schemeClr val="bg1"/>
                </a:solidFill>
                <a:latin typeface="+mj-lt"/>
              </a:rPr>
              <a:t> Didattica </a:t>
            </a:r>
            <a:r>
              <a:rPr lang="it-IT" sz="2000" b="1" dirty="0">
                <a:solidFill>
                  <a:schemeClr val="bg1"/>
                </a:solidFill>
                <a:latin typeface="+mj-lt"/>
                <a:sym typeface="Wingdings" pitchFamily="2" charset="2"/>
              </a:rPr>
              <a:t> Seleziona il tuo percorso di studi  </a:t>
            </a:r>
            <a:r>
              <a:rPr lang="it-IT" sz="2000" b="1" dirty="0">
                <a:solidFill>
                  <a:schemeClr val="bg1"/>
                </a:solidFill>
                <a:latin typeface="+mj-lt"/>
                <a:sym typeface="Wingdings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Ricerca insegnamenti </a:t>
            </a:r>
            <a:endParaRPr lang="it-IT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3F9C567-6D3B-9543-A52C-48E004C0AA8B}"/>
              </a:ext>
            </a:extLst>
          </p:cNvPr>
          <p:cNvSpPr/>
          <p:nvPr/>
        </p:nvSpPr>
        <p:spPr>
          <a:xfrm>
            <a:off x="918121" y="2718931"/>
            <a:ext cx="7970367" cy="30469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sz="2400" dirty="0">
                <a:solidFill>
                  <a:schemeClr val="tx2"/>
                </a:solidFill>
              </a:rPr>
              <a:t>Per ogni insegnamento sono riportate le seguenti informazioni:</a:t>
            </a:r>
            <a:endParaRPr lang="en-US" dirty="0">
              <a:solidFill>
                <a:schemeClr val="tx2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tx2"/>
                </a:solidFill>
              </a:rPr>
              <a:t>Obiettivi formativi  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tx2"/>
                </a:solidFill>
              </a:rPr>
              <a:t>Prerequisiti 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tx2"/>
                </a:solidFill>
              </a:rPr>
              <a:t>Contenuti  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tx2"/>
                </a:solidFill>
              </a:rPr>
              <a:t>Metodi didattici 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tx2"/>
                </a:solidFill>
              </a:rPr>
              <a:t>Modalità di verifica dell’apprendimento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tx2"/>
                </a:solidFill>
              </a:rPr>
              <a:t>Testi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chemeClr val="tx2"/>
                </a:solidFill>
              </a:rPr>
              <a:t>Altre informazioni</a:t>
            </a:r>
            <a:endParaRPr lang="it-IT" sz="2800" dirty="0">
              <a:solidFill>
                <a:schemeClr val="tx2"/>
              </a:solidFill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BB045803-70BF-41AF-B403-4D6FFDD0A8DE}"/>
              </a:ext>
            </a:extLst>
          </p:cNvPr>
          <p:cNvSpPr txBox="1"/>
          <p:nvPr/>
        </p:nvSpPr>
        <p:spPr>
          <a:xfrm>
            <a:off x="2574220" y="5905420"/>
            <a:ext cx="7718317" cy="425459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chemeClr val="tx2"/>
                </a:solidFill>
              </a:rPr>
              <a:t>Il contenuto del programma è a cura dei docenti titolari dell'insegnamento</a:t>
            </a:r>
            <a:r>
              <a:rPr lang="it-IT" sz="2000" i="1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4917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8B8BDA2-827B-A945-9D54-C40BE26D1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247"/>
          <a:stretch/>
        </p:blipFill>
        <p:spPr>
          <a:xfrm>
            <a:off x="742969" y="397994"/>
            <a:ext cx="2601276" cy="5752043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71F0714F-E6ED-A140-80B9-01678643A34A}"/>
              </a:ext>
            </a:extLst>
          </p:cNvPr>
          <p:cNvCxnSpPr>
            <a:cxnSpLocks/>
          </p:cNvCxnSpPr>
          <p:nvPr/>
        </p:nvCxnSpPr>
        <p:spPr>
          <a:xfrm flipH="1">
            <a:off x="2520333" y="3863960"/>
            <a:ext cx="82391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658FE66-79DD-0A0E-9C31-A890B676C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988" y="1873642"/>
            <a:ext cx="7987552" cy="398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98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 descr="Immagine che contiene edificio, esterni, orologio, largo&#10;&#10;Descrizione generata automaticamente">
            <a:extLst>
              <a:ext uri="{FF2B5EF4-FFF2-40B4-BE49-F238E27FC236}">
                <a16:creationId xmlns:a16="http://schemas.microsoft.com/office/drawing/2014/main" id="{F0986E84-9302-4856-A0E2-619A30D01F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8148" t="11689" r="7274" b="11810"/>
          <a:stretch/>
        </p:blipFill>
        <p:spPr>
          <a:xfrm>
            <a:off x="838202" y="5421"/>
            <a:ext cx="11353802" cy="6847158"/>
          </a:xfrm>
          <a:prstGeom prst="rect">
            <a:avLst/>
          </a:prstGeom>
          <a:solidFill>
            <a:srgbClr val="053152"/>
          </a:solidFill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67998CD-5499-4BEF-967B-829DDB4E86E4}"/>
              </a:ext>
            </a:extLst>
          </p:cNvPr>
          <p:cNvSpPr/>
          <p:nvPr/>
        </p:nvSpPr>
        <p:spPr>
          <a:xfrm>
            <a:off x="838200" y="3975100"/>
            <a:ext cx="4493853" cy="2872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0A79C24-8EFB-8E49-B50F-CD190EEA8F9E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-webkit-standard"/>
              </a:rPr>
              <a:t> 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53ABF2D-6BB7-4496-82C6-9DD371EDFF24}"/>
              </a:ext>
            </a:extLst>
          </p:cNvPr>
          <p:cNvSpPr/>
          <p:nvPr/>
        </p:nvSpPr>
        <p:spPr>
          <a:xfrm>
            <a:off x="838198" y="3721786"/>
            <a:ext cx="6302375" cy="3147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EB516E3E-5EFE-4EBE-B821-28A54E2B1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52" y="3866940"/>
            <a:ext cx="6128469" cy="369332"/>
          </a:xfrm>
        </p:spPr>
        <p:txBody>
          <a:bodyPr rtlCol="0" anchor="b"/>
          <a:lstStyle/>
          <a:p>
            <a:pPr marL="8467">
              <a:spcBef>
                <a:spcPts val="80"/>
              </a:spcBef>
              <a:tabLst>
                <a:tab pos="1605360" algn="l"/>
                <a:tab pos="2215837" algn="l"/>
                <a:tab pos="2999043" algn="l"/>
              </a:tabLst>
            </a:pPr>
            <a:r>
              <a:rPr lang="it-IT" sz="2800" spc="0" dirty="0">
                <a:solidFill>
                  <a:srgbClr val="053152"/>
                </a:solidFill>
                <a:sym typeface="Bebas"/>
              </a:rPr>
              <a:t>PER ULTERIORI INFORMAZIONI:</a:t>
            </a:r>
            <a:endParaRPr lang="it-IT" sz="2800" spc="0" dirty="0">
              <a:solidFill>
                <a:srgbClr val="053152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7A0DF0D-28BF-4D70-A760-280AD55A134F}"/>
              </a:ext>
            </a:extLst>
          </p:cNvPr>
          <p:cNvSpPr/>
          <p:nvPr/>
        </p:nvSpPr>
        <p:spPr>
          <a:xfrm>
            <a:off x="8416395" y="5421"/>
            <a:ext cx="3766678" cy="1256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1" name="Gruppo 50" descr="Gruppo con casella di testo per informazioni di contatto">
            <a:extLst>
              <a:ext uri="{FF2B5EF4-FFF2-40B4-BE49-F238E27FC236}">
                <a16:creationId xmlns:a16="http://schemas.microsoft.com/office/drawing/2014/main" id="{5440D331-C6D8-D844-8811-5ED6AEB3F4BD}"/>
              </a:ext>
            </a:extLst>
          </p:cNvPr>
          <p:cNvGrpSpPr/>
          <p:nvPr/>
        </p:nvGrpSpPr>
        <p:grpSpPr>
          <a:xfrm>
            <a:off x="8551942" y="334105"/>
            <a:ext cx="3644529" cy="588470"/>
            <a:chOff x="7309193" y="4526210"/>
            <a:chExt cx="3327022" cy="551250"/>
          </a:xfrm>
        </p:grpSpPr>
        <p:sp>
          <p:nvSpPr>
            <p:cNvPr id="46" name="Segnaposto testo 17">
              <a:extLst>
                <a:ext uri="{FF2B5EF4-FFF2-40B4-BE49-F238E27FC236}">
                  <a16:creationId xmlns:a16="http://schemas.microsoft.com/office/drawing/2014/main" id="{698B802A-61BF-5142-91CD-EF6EE9F1A68A}"/>
                </a:ext>
              </a:extLst>
            </p:cNvPr>
            <p:cNvSpPr txBox="1">
              <a:spLocks/>
            </p:cNvSpPr>
            <p:nvPr/>
          </p:nvSpPr>
          <p:spPr>
            <a:xfrm>
              <a:off x="7984184" y="4651424"/>
              <a:ext cx="2652031" cy="426036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5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lang="en-US" sz="1400" kern="1200" dirty="0" smtClean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lang="en-US" sz="1600" kern="1200" dirty="0" smtClean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lang="en-ZA" sz="1600" kern="12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B0F0"/>
                </a:buClr>
              </a:pPr>
              <a:r>
                <a:rPr lang="it-IT" sz="2800" b="1">
                  <a:solidFill>
                    <a:schemeClr val="tx2"/>
                  </a:solidFill>
                  <a:latin typeface="+mj-lt"/>
                </a:rPr>
                <a:t>0165 – 1875280</a:t>
              </a:r>
              <a:endParaRPr kumimoji="0" lang="it-IT" sz="28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Gill Sans Light" panose="020B0302020104020203" pitchFamily="34" charset="-79"/>
              </a:endParaRPr>
            </a:p>
          </p:txBody>
        </p:sp>
        <p:pic>
          <p:nvPicPr>
            <p:cNvPr id="54" name="Elemento grafico 53" descr="Smartphone" title="Icona - Numero di telefono relatore">
              <a:extLst>
                <a:ext uri="{FF2B5EF4-FFF2-40B4-BE49-F238E27FC236}">
                  <a16:creationId xmlns:a16="http://schemas.microsoft.com/office/drawing/2014/main" id="{A4DE8733-7009-1A4C-AF89-8881265D0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09193" y="4526210"/>
              <a:ext cx="551252" cy="551250"/>
            </a:xfrm>
            <a:prstGeom prst="rect">
              <a:avLst/>
            </a:prstGeom>
          </p:spPr>
        </p:pic>
      </p:grpSp>
      <p:pic>
        <p:nvPicPr>
          <p:cNvPr id="15" name="Elemento grafico 14" descr="Busta" title="Icona - Posta elettronica relatore">
            <a:extLst>
              <a:ext uri="{FF2B5EF4-FFF2-40B4-BE49-F238E27FC236}">
                <a16:creationId xmlns:a16="http://schemas.microsoft.com/office/drawing/2014/main" id="{C32CCD9E-CBC5-3940-9AD1-0532653CEB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737" y="4555296"/>
            <a:ext cx="507930" cy="510295"/>
          </a:xfrm>
          <a:prstGeom prst="rect">
            <a:avLst/>
          </a:prstGeom>
        </p:spPr>
      </p:pic>
      <p:sp>
        <p:nvSpPr>
          <p:cNvPr id="18" name="Titolo 3">
            <a:extLst>
              <a:ext uri="{FF2B5EF4-FFF2-40B4-BE49-F238E27FC236}">
                <a16:creationId xmlns:a16="http://schemas.microsoft.com/office/drawing/2014/main" id="{CAD01E61-43F0-354A-8873-60A52639FFBC}"/>
              </a:ext>
            </a:extLst>
          </p:cNvPr>
          <p:cNvSpPr txBox="1">
            <a:spLocks/>
          </p:cNvSpPr>
          <p:nvPr/>
        </p:nvSpPr>
        <p:spPr>
          <a:xfrm>
            <a:off x="1342668" y="4625777"/>
            <a:ext cx="5797906" cy="369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marL="8467">
              <a:spcBef>
                <a:spcPts val="80"/>
              </a:spcBef>
              <a:tabLst>
                <a:tab pos="1605360" algn="l"/>
                <a:tab pos="2215837" algn="l"/>
                <a:tab pos="2999043" algn="l"/>
              </a:tabLst>
            </a:pPr>
            <a:r>
              <a:rPr lang="it-IT" sz="2000" b="0" spc="0" dirty="0">
                <a:sym typeface="Bebas"/>
              </a:rPr>
              <a:t>DIPARTIMENTO DI SCIENZE UMANE E SOCIALI:</a:t>
            </a:r>
            <a:endParaRPr lang="it-IT" sz="2000" b="0" spc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80C12A6-0351-9D4A-B84A-C00A3CB86C42}"/>
              </a:ext>
            </a:extLst>
          </p:cNvPr>
          <p:cNvSpPr/>
          <p:nvPr/>
        </p:nvSpPr>
        <p:spPr>
          <a:xfrm>
            <a:off x="1321828" y="4895639"/>
            <a:ext cx="2653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dirty="0">
                <a:hlinkClick r:id="rId8"/>
              </a:rPr>
              <a:t>calendari-SHS@univda.it</a:t>
            </a:r>
            <a:r>
              <a:rPr lang="it-IT" sz="2000" b="1" dirty="0"/>
              <a:t> </a:t>
            </a:r>
          </a:p>
        </p:txBody>
      </p:sp>
      <p:pic>
        <p:nvPicPr>
          <p:cNvPr id="21" name="Elemento grafico 20" descr="Busta" title="Icona - Posta elettronica relatore">
            <a:extLst>
              <a:ext uri="{FF2B5EF4-FFF2-40B4-BE49-F238E27FC236}">
                <a16:creationId xmlns:a16="http://schemas.microsoft.com/office/drawing/2014/main" id="{64E1C7C0-91A1-3A43-B0D6-E96BC4FAE5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8202" y="5452837"/>
            <a:ext cx="507930" cy="510295"/>
          </a:xfrm>
          <a:prstGeom prst="rect">
            <a:avLst/>
          </a:prstGeom>
        </p:spPr>
      </p:pic>
      <p:sp>
        <p:nvSpPr>
          <p:cNvPr id="22" name="Titolo 3">
            <a:extLst>
              <a:ext uri="{FF2B5EF4-FFF2-40B4-BE49-F238E27FC236}">
                <a16:creationId xmlns:a16="http://schemas.microsoft.com/office/drawing/2014/main" id="{64EDC765-8CDD-8B4B-8C52-9F1E3C406735}"/>
              </a:ext>
            </a:extLst>
          </p:cNvPr>
          <p:cNvSpPr txBox="1">
            <a:spLocks/>
          </p:cNvSpPr>
          <p:nvPr/>
        </p:nvSpPr>
        <p:spPr>
          <a:xfrm>
            <a:off x="1342668" y="5468517"/>
            <a:ext cx="6128469" cy="6395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marL="8467">
              <a:spcBef>
                <a:spcPts val="80"/>
              </a:spcBef>
              <a:tabLst>
                <a:tab pos="1605360" algn="l"/>
                <a:tab pos="2215837" algn="l"/>
                <a:tab pos="2999043" algn="l"/>
              </a:tabLst>
            </a:pPr>
            <a:r>
              <a:rPr lang="it-IT" sz="2000" b="0" spc="0" dirty="0">
                <a:sym typeface="Bebas"/>
              </a:rPr>
              <a:t>DIPARTIMENTO DI SCIENZE ECONOMICHE E POLITICHE:</a:t>
            </a:r>
            <a:endParaRPr lang="it-IT" sz="2000" b="0" spc="0" dirty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F14A71F4-E8D2-0C4C-BE8B-433A5AF356D7}"/>
              </a:ext>
            </a:extLst>
          </p:cNvPr>
          <p:cNvSpPr/>
          <p:nvPr/>
        </p:nvSpPr>
        <p:spPr>
          <a:xfrm>
            <a:off x="1342667" y="6016160"/>
            <a:ext cx="26123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000" b="1" dirty="0">
                <a:hlinkClick r:id="rId8"/>
              </a:rPr>
              <a:t>calendari-SEP@univda.it</a:t>
            </a:r>
            <a:r>
              <a:rPr lang="it-IT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3295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>
            <a:extLst>
              <a:ext uri="{FF2B5EF4-FFF2-40B4-BE49-F238E27FC236}">
                <a16:creationId xmlns:a16="http://schemas.microsoft.com/office/drawing/2014/main" id="{12FCB55E-59A0-A24E-82CA-C8675958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0" y="482009"/>
            <a:ext cx="5308600" cy="2082007"/>
          </a:xfrm>
        </p:spPr>
        <p:txBody>
          <a:bodyPr rtlCol="0">
            <a:noAutofit/>
          </a:bodyPr>
          <a:lstStyle/>
          <a:p>
            <a:pPr algn="ctr"/>
            <a:r>
              <a:rPr lang="it-IT" sz="2000" spc="0" dirty="0">
                <a:cs typeface="Gill Sans"/>
              </a:rPr>
              <a:t>Realizzazione a cura </a:t>
            </a:r>
            <a:br>
              <a:rPr lang="it-IT" sz="2000" spc="0" dirty="0"/>
            </a:br>
            <a:br>
              <a:rPr lang="it-IT" sz="2000" spc="0" dirty="0">
                <a:cs typeface="Gill Sans"/>
              </a:rPr>
            </a:br>
            <a:r>
              <a:rPr lang="it-IT" sz="2000" spc="0" dirty="0">
                <a:cs typeface="Gill Sans"/>
              </a:rPr>
              <a:t>degli Uffici Comunicazione e Orientamento e Offerta formativa e qualità </a:t>
            </a:r>
            <a:br>
              <a:rPr lang="it-IT" sz="2000" spc="0" dirty="0">
                <a:cs typeface="Gill Sans"/>
              </a:rPr>
            </a:br>
            <a:r>
              <a:rPr lang="it-IT" sz="2000" spc="0" dirty="0">
                <a:cs typeface="Gill Sans"/>
              </a:rPr>
              <a:t>dell’Università della Valle d’Aosta</a:t>
            </a:r>
            <a:br>
              <a:rPr lang="it-IT" sz="2000" spc="0" dirty="0"/>
            </a:br>
            <a:endParaRPr lang="it-IT" sz="2000" spc="0" dirty="0">
              <a:cs typeface="Gill San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EB8441F-1120-4013-A812-303C3C3C22A4}"/>
              </a:ext>
            </a:extLst>
          </p:cNvPr>
          <p:cNvSpPr/>
          <p:nvPr/>
        </p:nvSpPr>
        <p:spPr>
          <a:xfrm>
            <a:off x="6324600" y="0"/>
            <a:ext cx="5867400" cy="6858000"/>
          </a:xfrm>
          <a:prstGeom prst="rect">
            <a:avLst/>
          </a:prstGeom>
          <a:solidFill>
            <a:srgbClr val="1F3A58"/>
          </a:solidFill>
          <a:ln>
            <a:solidFill>
              <a:srgbClr val="152E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2DDA8123-7ECD-2A44-A629-7F2DB0D01D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564017"/>
            <a:ext cx="5448300" cy="3989183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/>
              <a:t>Con la collaborazione degli studenti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/>
              <a:t>Camilla Chiavassa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/>
              <a:t>Agostino Dentico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/>
              <a:t>Mattia </a:t>
            </a:r>
            <a:r>
              <a:rPr lang="it-IT" sz="1800" b="1" dirty="0" err="1"/>
              <a:t>Piperata</a:t>
            </a: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800" b="1" dirty="0"/>
              <a:t>Chiara Vigna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sz="1800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it-IT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b="1" dirty="0"/>
              <a:t>2024 Università della Valle d’Aosta – Université de la </a:t>
            </a:r>
            <a:r>
              <a:rPr lang="it-IT" b="1" dirty="0" err="1"/>
              <a:t>Vallée</a:t>
            </a:r>
            <a:r>
              <a:rPr lang="it-IT" b="1" dirty="0"/>
              <a:t> d’</a:t>
            </a:r>
            <a:r>
              <a:rPr lang="it-IT" b="1" dirty="0" err="1"/>
              <a:t>Aoste</a:t>
            </a:r>
            <a:endParaRPr lang="it-IT" b="1" dirty="0"/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b="1" dirty="0"/>
              <a:t> Tutti i diritti riservati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F1AF67EB-A440-4F40-861A-A266D594A0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187" t="189" r="518" b="2618"/>
          <a:stretch/>
        </p:blipFill>
        <p:spPr>
          <a:xfrm>
            <a:off x="6394450" y="278763"/>
            <a:ext cx="5760000" cy="5840008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DA1FCF7-4D11-4279-A7EF-512855E036F8}"/>
              </a:ext>
            </a:extLst>
          </p:cNvPr>
          <p:cNvSpPr txBox="1"/>
          <p:nvPr/>
        </p:nvSpPr>
        <p:spPr>
          <a:xfrm>
            <a:off x="8112400" y="6257553"/>
            <a:ext cx="232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+mj-lt"/>
              </a:rPr>
              <a:t>www.univda.it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B954E8E-B29B-E642-80F8-4E712B1C67D5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-webkit-standard"/>
              </a:rPr>
              <a:t>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70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F4EE8E7-54BE-A348-B5F9-0DBD65B637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6334" y="0"/>
            <a:ext cx="11360150" cy="6858000"/>
          </a:xfrm>
          <a:solidFill>
            <a:srgbClr val="053152"/>
          </a:solidFill>
        </p:spPr>
        <p:txBody>
          <a:bodyPr/>
          <a:lstStyle/>
          <a:p>
            <a:endParaRPr lang="it-IT"/>
          </a:p>
        </p:txBody>
      </p:sp>
      <p:sp>
        <p:nvSpPr>
          <p:cNvPr id="24" name="Titolo 23">
            <a:extLst>
              <a:ext uri="{FF2B5EF4-FFF2-40B4-BE49-F238E27FC236}">
                <a16:creationId xmlns:a16="http://schemas.microsoft.com/office/drawing/2014/main" id="{3BC3A2D7-5CFE-0944-821B-1E6E6760B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pc="300" dirty="0">
                <a:solidFill>
                  <a:srgbClr val="053152"/>
                </a:solidFill>
              </a:rPr>
              <a:t>L’UFFICIO SI OCCUPA DI:</a:t>
            </a: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66598D27-AF9D-C848-8B81-E5A4294624BF}"/>
              </a:ext>
            </a:extLst>
          </p:cNvPr>
          <p:cNvSpPr>
            <a:spLocks noChangeAspect="1"/>
          </p:cNvSpPr>
          <p:nvPr/>
        </p:nvSpPr>
        <p:spPr>
          <a:xfrm>
            <a:off x="7039333" y="2309279"/>
            <a:ext cx="518361" cy="518361"/>
          </a:xfrm>
          <a:custGeom>
            <a:avLst/>
            <a:gdLst/>
            <a:ahLst/>
            <a:cxnLst/>
            <a:rect l="l" t="t" r="r" b="b"/>
            <a:pathLst>
              <a:path w="476250" h="476250">
                <a:moveTo>
                  <a:pt x="0" y="0"/>
                </a:moveTo>
                <a:lnTo>
                  <a:pt x="476249" y="0"/>
                </a:lnTo>
                <a:lnTo>
                  <a:pt x="476249" y="476249"/>
                </a:lnTo>
                <a:lnTo>
                  <a:pt x="0" y="476249"/>
                </a:lnTo>
                <a:lnTo>
                  <a:pt x="0" y="0"/>
                </a:lnTo>
                <a:close/>
              </a:path>
            </a:pathLst>
          </a:custGeom>
          <a:solidFill>
            <a:srgbClr val="F6F7F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A8E0F30A-80D7-5146-A7E2-8A9F36E23780}"/>
              </a:ext>
            </a:extLst>
          </p:cNvPr>
          <p:cNvSpPr>
            <a:spLocks noChangeAspect="1"/>
          </p:cNvSpPr>
          <p:nvPr/>
        </p:nvSpPr>
        <p:spPr>
          <a:xfrm>
            <a:off x="7039333" y="3523571"/>
            <a:ext cx="518361" cy="518361"/>
          </a:xfrm>
          <a:custGeom>
            <a:avLst/>
            <a:gdLst/>
            <a:ahLst/>
            <a:cxnLst/>
            <a:rect l="l" t="t" r="r" b="b"/>
            <a:pathLst>
              <a:path w="476250" h="476250">
                <a:moveTo>
                  <a:pt x="0" y="0"/>
                </a:moveTo>
                <a:lnTo>
                  <a:pt x="476249" y="0"/>
                </a:lnTo>
                <a:lnTo>
                  <a:pt x="476249" y="476249"/>
                </a:lnTo>
                <a:lnTo>
                  <a:pt x="0" y="476249"/>
                </a:lnTo>
                <a:lnTo>
                  <a:pt x="0" y="0"/>
                </a:lnTo>
                <a:close/>
              </a:path>
            </a:pathLst>
          </a:custGeom>
          <a:solidFill>
            <a:srgbClr val="F6F7F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684CC55B-6D74-F04B-874C-A2E5CBEA0A28}"/>
              </a:ext>
            </a:extLst>
          </p:cNvPr>
          <p:cNvSpPr txBox="1"/>
          <p:nvPr/>
        </p:nvSpPr>
        <p:spPr>
          <a:xfrm>
            <a:off x="7874542" y="4384073"/>
            <a:ext cx="4539540" cy="439437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 anchor="t">
            <a:spAutoFit/>
          </a:bodyPr>
          <a:lstStyle/>
          <a:p>
            <a:pPr marL="8255">
              <a:spcBef>
                <a:spcPts val="67"/>
              </a:spcBef>
              <a:tabLst>
                <a:tab pos="2197633" algn="l"/>
              </a:tabLst>
            </a:pPr>
            <a:endParaRPr lang="it-IT" sz="2800" b="1" spc="3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4F72B739-6058-5C49-B2E7-F7F8E0980A9E}"/>
              </a:ext>
            </a:extLst>
          </p:cNvPr>
          <p:cNvSpPr txBox="1"/>
          <p:nvPr/>
        </p:nvSpPr>
        <p:spPr>
          <a:xfrm>
            <a:off x="7889123" y="2306850"/>
            <a:ext cx="4539540" cy="562547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  <a:tabLst>
                <a:tab pos="2197633" algn="l"/>
              </a:tabLst>
            </a:pPr>
            <a:r>
              <a:rPr lang="it-IT" sz="3600" b="1" spc="300" dirty="0">
                <a:solidFill>
                  <a:schemeClr val="bg1"/>
                </a:solidFill>
                <a:cs typeface="Arial"/>
              </a:rPr>
              <a:t>Orari delle lezioni</a:t>
            </a: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2E962BEB-106D-074B-88D3-CD6E6E59B63B}"/>
              </a:ext>
            </a:extLst>
          </p:cNvPr>
          <p:cNvSpPr txBox="1"/>
          <p:nvPr/>
        </p:nvSpPr>
        <p:spPr>
          <a:xfrm>
            <a:off x="7891626" y="3518712"/>
            <a:ext cx="4539540" cy="562547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 anchor="t">
            <a:spAutoFit/>
          </a:bodyPr>
          <a:lstStyle/>
          <a:p>
            <a:pPr marL="8255">
              <a:spcBef>
                <a:spcPts val="67"/>
              </a:spcBef>
              <a:tabLst>
                <a:tab pos="2197633" algn="l"/>
              </a:tabLst>
            </a:pPr>
            <a:r>
              <a:rPr lang="it-IT" sz="3600" b="1" spc="300" dirty="0">
                <a:solidFill>
                  <a:schemeClr val="bg1"/>
                </a:solidFill>
                <a:cs typeface="Arial"/>
              </a:rPr>
              <a:t>Calendario appelli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0140749-4BAE-C749-AC12-C1E40AD18832}"/>
              </a:ext>
            </a:extLst>
          </p:cNvPr>
          <p:cNvSpPr txBox="1"/>
          <p:nvPr/>
        </p:nvSpPr>
        <p:spPr>
          <a:xfrm>
            <a:off x="7029564" y="2301991"/>
            <a:ext cx="518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53152"/>
                </a:solidFill>
                <a:latin typeface="+mj-lt"/>
              </a:rPr>
              <a:t>1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F67BDE8-0A01-D54F-9CAE-05129DFD0498}"/>
              </a:ext>
            </a:extLst>
          </p:cNvPr>
          <p:cNvSpPr txBox="1"/>
          <p:nvPr/>
        </p:nvSpPr>
        <p:spPr>
          <a:xfrm>
            <a:off x="7029564" y="3518712"/>
            <a:ext cx="528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53152"/>
                </a:solidFill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58466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B6710BDC-5B32-454B-86D2-6C3C76465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1617785"/>
            <a:ext cx="12192000" cy="2704640"/>
          </a:xfrm>
        </p:spPr>
        <p:txBody>
          <a:bodyPr>
            <a:normAutofit/>
          </a:bodyPr>
          <a:lstStyle/>
          <a:p>
            <a:r>
              <a:rPr lang="it-IT" sz="4600" dirty="0">
                <a:solidFill>
                  <a:srgbClr val="053152"/>
                </a:solidFill>
              </a:rPr>
              <a:t>DOVE PUOI TROVARE INFORMAZIONI?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C3A453D-BCB7-0E42-BC63-1076CAC0A3C3}"/>
              </a:ext>
            </a:extLst>
          </p:cNvPr>
          <p:cNvSpPr/>
          <p:nvPr/>
        </p:nvSpPr>
        <p:spPr>
          <a:xfrm>
            <a:off x="901231" y="1744925"/>
            <a:ext cx="10961906" cy="1344535"/>
          </a:xfrm>
          <a:prstGeom prst="rect">
            <a:avLst/>
          </a:prstGeom>
          <a:solidFill>
            <a:srgbClr val="0A3151"/>
          </a:solidFill>
          <a:ln>
            <a:solidFill>
              <a:srgbClr val="0531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4B925D55-1526-EB46-B198-AB7A23577359}"/>
              </a:ext>
            </a:extLst>
          </p:cNvPr>
          <p:cNvSpPr txBox="1"/>
          <p:nvPr/>
        </p:nvSpPr>
        <p:spPr>
          <a:xfrm>
            <a:off x="1474515" y="1833940"/>
            <a:ext cx="10000271" cy="1072431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50000"/>
              </a:lnSpc>
              <a:spcBef>
                <a:spcPts val="67"/>
              </a:spcBef>
              <a:tabLst>
                <a:tab pos="2197633" algn="l"/>
              </a:tabLst>
            </a:pPr>
            <a:r>
              <a:rPr lang="it-IT" sz="2400" b="1" kern="0" dirty="0">
                <a:solidFill>
                  <a:schemeClr val="bg1"/>
                </a:solidFill>
                <a:latin typeface="+mj-lt"/>
                <a:cs typeface="Arial"/>
              </a:rPr>
              <a:t>Segui il percorso:</a:t>
            </a:r>
          </a:p>
          <a:p>
            <a:pPr marL="8467">
              <a:lnSpc>
                <a:spcPct val="150000"/>
              </a:lnSpc>
              <a:spcBef>
                <a:spcPts val="67"/>
              </a:spcBef>
              <a:tabLst>
                <a:tab pos="2197633" algn="l"/>
              </a:tabLst>
            </a:pPr>
            <a:r>
              <a:rPr lang="it-IT" sz="2400" b="1" kern="0" dirty="0">
                <a:solidFill>
                  <a:schemeClr val="bg1"/>
                </a:solidFill>
                <a:latin typeface="+mj-lt"/>
                <a:cs typeface="Arial"/>
              </a:rPr>
              <a:t>Home </a:t>
            </a:r>
            <a:r>
              <a:rPr lang="it-IT" sz="2400" b="1" kern="0" dirty="0">
                <a:solidFill>
                  <a:schemeClr val="bg1"/>
                </a:solidFill>
                <a:latin typeface="+mj-lt"/>
                <a:cs typeface="Arial"/>
                <a:sym typeface="Wingdings" pitchFamily="2" charset="2"/>
              </a:rPr>
              <a:t> Didattica  Seleziona il tuo corso di Laurea</a:t>
            </a:r>
            <a:endParaRPr lang="it-IT" sz="2400" b="1" kern="0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F30ABE0E-473A-3D49-8A33-5D45F0024B3B}"/>
              </a:ext>
            </a:extLst>
          </p:cNvPr>
          <p:cNvSpPr txBox="1"/>
          <p:nvPr/>
        </p:nvSpPr>
        <p:spPr>
          <a:xfrm>
            <a:off x="901231" y="3641053"/>
            <a:ext cx="10961906" cy="2016792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 anchor="t">
            <a:spAutoFit/>
          </a:bodyPr>
          <a:lstStyle/>
          <a:p>
            <a:pPr marL="8255" algn="ctr">
              <a:spcBef>
                <a:spcPts val="67"/>
              </a:spcBef>
              <a:tabLst>
                <a:tab pos="2197633" algn="l"/>
              </a:tabLst>
            </a:pPr>
            <a:r>
              <a:rPr lang="it-IT" sz="3200" dirty="0">
                <a:solidFill>
                  <a:schemeClr val="tx2"/>
                </a:solidFill>
                <a:cs typeface="Arial"/>
              </a:rPr>
              <a:t>Sulla destra trovi:</a:t>
            </a:r>
          </a:p>
          <a:p>
            <a:pPr marL="8255" algn="ctr">
              <a:spcBef>
                <a:spcPts val="67"/>
              </a:spcBef>
              <a:tabLst>
                <a:tab pos="2197633" algn="l"/>
              </a:tabLst>
            </a:pPr>
            <a:endParaRPr lang="it-IT" sz="3200" dirty="0">
              <a:solidFill>
                <a:schemeClr val="tx2"/>
              </a:solidFill>
            </a:endParaRPr>
          </a:p>
          <a:p>
            <a:pPr marL="8255" algn="ctr">
              <a:spcBef>
                <a:spcPts val="67"/>
              </a:spcBef>
              <a:tabLst>
                <a:tab pos="2197633" algn="l"/>
              </a:tabLst>
            </a:pPr>
            <a:r>
              <a:rPr lang="it-IT" sz="3200" b="1" dirty="0">
                <a:solidFill>
                  <a:schemeClr val="tx2"/>
                </a:solidFill>
                <a:latin typeface="+mj-lt"/>
                <a:cs typeface="Arial"/>
              </a:rPr>
              <a:t>Orari lezioni</a:t>
            </a:r>
          </a:p>
          <a:p>
            <a:pPr marL="8255" algn="ctr">
              <a:spcBef>
                <a:spcPts val="67"/>
              </a:spcBef>
              <a:tabLst>
                <a:tab pos="2197633" algn="l"/>
              </a:tabLst>
            </a:pPr>
            <a:r>
              <a:rPr lang="it-IT" sz="3200" b="1" dirty="0">
                <a:solidFill>
                  <a:schemeClr val="tx2"/>
                </a:solidFill>
                <a:latin typeface="+mj-lt"/>
                <a:cs typeface="Arial"/>
              </a:rPr>
              <a:t>Appelli</a:t>
            </a:r>
          </a:p>
        </p:txBody>
      </p:sp>
    </p:spTree>
    <p:extLst>
      <p:ext uri="{BB962C8B-B14F-4D97-AF65-F5344CB8AC3E}">
        <p14:creationId xmlns:p14="http://schemas.microsoft.com/office/powerpoint/2010/main" val="656075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57E3183-4B7E-2F4D-9CE1-968EFFF68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51" y="637395"/>
            <a:ext cx="4694811" cy="230407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8309A98-AAEC-2846-B3B1-60D6010DF7F2}"/>
              </a:ext>
            </a:extLst>
          </p:cNvPr>
          <p:cNvSpPr txBox="1"/>
          <p:nvPr/>
        </p:nvSpPr>
        <p:spPr>
          <a:xfrm>
            <a:off x="2038859" y="65044"/>
            <a:ext cx="224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152E4A"/>
                </a:solidFill>
              </a:rPr>
              <a:t>HOME - DIDATTICA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69DCFF0F-9F3E-354A-98D8-ECD679B48EC3}"/>
              </a:ext>
            </a:extLst>
          </p:cNvPr>
          <p:cNvCxnSpPr>
            <a:cxnSpLocks/>
          </p:cNvCxnSpPr>
          <p:nvPr/>
        </p:nvCxnSpPr>
        <p:spPr>
          <a:xfrm>
            <a:off x="2177716" y="676025"/>
            <a:ext cx="120031" cy="3970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50E51C0-21B6-F349-82E4-C855B62BFA31}"/>
              </a:ext>
            </a:extLst>
          </p:cNvPr>
          <p:cNvCxnSpPr>
            <a:cxnSpLocks/>
          </p:cNvCxnSpPr>
          <p:nvPr/>
        </p:nvCxnSpPr>
        <p:spPr>
          <a:xfrm>
            <a:off x="3619562" y="3115163"/>
            <a:ext cx="0" cy="46096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7606365-302F-5347-AE9B-94F735726C0A}"/>
              </a:ext>
            </a:extLst>
          </p:cNvPr>
          <p:cNvSpPr txBox="1"/>
          <p:nvPr/>
        </p:nvSpPr>
        <p:spPr>
          <a:xfrm>
            <a:off x="3611288" y="3178339"/>
            <a:ext cx="404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152E4A"/>
                </a:solidFill>
              </a:rPr>
              <a:t>SELEZIONA IL TUO CORSO DI LAUREA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02CA250E-8276-154B-9116-7B9268BAF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34" y="239141"/>
            <a:ext cx="3527041" cy="5752043"/>
          </a:xfrm>
          <a:prstGeom prst="rect">
            <a:avLst/>
          </a:prstGeom>
        </p:spPr>
      </p:pic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C7ED5AE6-0B50-A64C-B06D-090C223581C9}"/>
              </a:ext>
            </a:extLst>
          </p:cNvPr>
          <p:cNvCxnSpPr>
            <a:cxnSpLocks/>
          </p:cNvCxnSpPr>
          <p:nvPr/>
        </p:nvCxnSpPr>
        <p:spPr>
          <a:xfrm>
            <a:off x="6472237" y="4928672"/>
            <a:ext cx="1557400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69D844D-D362-3541-B3BE-2FB6FA14C17C}"/>
              </a:ext>
            </a:extLst>
          </p:cNvPr>
          <p:cNvSpPr txBox="1"/>
          <p:nvPr/>
        </p:nvSpPr>
        <p:spPr>
          <a:xfrm>
            <a:off x="6206260" y="5029842"/>
            <a:ext cx="183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152E4A"/>
                </a:solidFill>
              </a:rPr>
              <a:t>A DESTRA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6BDA2E7A-2F4C-C141-9522-991AB38DE8B5}"/>
              </a:ext>
            </a:extLst>
          </p:cNvPr>
          <p:cNvCxnSpPr>
            <a:cxnSpLocks/>
          </p:cNvCxnSpPr>
          <p:nvPr/>
        </p:nvCxnSpPr>
        <p:spPr>
          <a:xfrm flipH="1">
            <a:off x="9369242" y="4195247"/>
            <a:ext cx="82391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0CFD9B5B-EB25-C74E-97F4-1223C6F89E1E}"/>
              </a:ext>
            </a:extLst>
          </p:cNvPr>
          <p:cNvCxnSpPr>
            <a:cxnSpLocks/>
          </p:cNvCxnSpPr>
          <p:nvPr/>
        </p:nvCxnSpPr>
        <p:spPr>
          <a:xfrm flipH="1">
            <a:off x="9650229" y="3132000"/>
            <a:ext cx="82391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BFBA71BE-7153-B903-B371-22E9D6167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26" y="3714316"/>
            <a:ext cx="5666337" cy="272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34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1">
            <a:extLst>
              <a:ext uri="{FF2B5EF4-FFF2-40B4-BE49-F238E27FC236}">
                <a16:creationId xmlns:a16="http://schemas.microsoft.com/office/drawing/2014/main" id="{D32E66E8-7033-5549-BFAD-1F1537429286}"/>
              </a:ext>
            </a:extLst>
          </p:cNvPr>
          <p:cNvSpPr txBox="1"/>
          <p:nvPr/>
        </p:nvSpPr>
        <p:spPr>
          <a:xfrm>
            <a:off x="963384" y="3382975"/>
            <a:ext cx="10940142" cy="2988853"/>
          </a:xfrm>
          <a:prstGeom prst="rect">
            <a:avLst/>
          </a:prstGeom>
          <a:ln>
            <a:noFill/>
          </a:ln>
        </p:spPr>
        <p:txBody>
          <a:bodyPr vert="horz" wrap="square" lIns="0" tIns="8467" rIns="0" bIns="0" rtlCol="0" anchor="t">
            <a:spAutoFit/>
          </a:bodyPr>
          <a:lstStyle/>
          <a:p>
            <a:pPr marL="8255">
              <a:spcBef>
                <a:spcPts val="67"/>
              </a:spcBef>
              <a:tabLst>
                <a:tab pos="2197633" algn="l"/>
              </a:tabLst>
            </a:pPr>
            <a:r>
              <a:rPr lang="it-IT" sz="3200" dirty="0">
                <a:solidFill>
                  <a:schemeClr val="tx2"/>
                </a:solidFill>
                <a:cs typeface="Arial"/>
              </a:rPr>
              <a:t>In questa sezione è possibile trovare il </a:t>
            </a:r>
            <a:r>
              <a:rPr lang="it-IT" sz="3200" b="1" dirty="0">
                <a:solidFill>
                  <a:schemeClr val="tx2"/>
                </a:solidFill>
                <a:latin typeface="+mj-lt"/>
                <a:cs typeface="Arial"/>
                <a:sym typeface="Wingdings" pitchFamily="2" charset="2"/>
              </a:rPr>
              <a:t>Calendario Accademico </a:t>
            </a:r>
            <a:r>
              <a:rPr lang="it-IT" sz="3200" dirty="0">
                <a:solidFill>
                  <a:schemeClr val="tx2"/>
                </a:solidFill>
                <a:cs typeface="Arial"/>
                <a:sym typeface="Wingdings" pitchFamily="2" charset="2"/>
              </a:rPr>
              <a:t>e i </a:t>
            </a:r>
            <a:r>
              <a:rPr lang="it-IT" sz="3200" b="1" dirty="0">
                <a:solidFill>
                  <a:schemeClr val="tx2"/>
                </a:solidFill>
                <a:latin typeface="+mj-lt"/>
                <a:cs typeface="Arial"/>
                <a:sym typeface="Wingdings" pitchFamily="2" charset="2"/>
              </a:rPr>
              <a:t>Calendari delle lezioni </a:t>
            </a:r>
            <a:r>
              <a:rPr lang="it-IT" sz="3200" dirty="0">
                <a:solidFill>
                  <a:schemeClr val="tx2"/>
                </a:solidFill>
                <a:cs typeface="Arial"/>
                <a:sym typeface="Wingdings" pitchFamily="2" charset="2"/>
              </a:rPr>
              <a:t>oppure le </a:t>
            </a:r>
            <a:r>
              <a:rPr lang="it-IT" sz="3200" b="1" dirty="0">
                <a:solidFill>
                  <a:schemeClr val="tx2"/>
                </a:solidFill>
                <a:latin typeface="+mj-lt"/>
                <a:cs typeface="Arial"/>
                <a:sym typeface="Wingdings" pitchFamily="2" charset="2"/>
              </a:rPr>
              <a:t>settimane tipo </a:t>
            </a:r>
            <a:r>
              <a:rPr lang="it-IT" sz="3200" dirty="0">
                <a:solidFill>
                  <a:schemeClr val="tx2"/>
                </a:solidFill>
                <a:cs typeface="Arial"/>
                <a:sym typeface="Wingdings" pitchFamily="2" charset="2"/>
              </a:rPr>
              <a:t>(variabile a seconda del corso di laurea).</a:t>
            </a:r>
          </a:p>
          <a:p>
            <a:pPr marL="8255">
              <a:spcBef>
                <a:spcPts val="67"/>
              </a:spcBef>
              <a:tabLst>
                <a:tab pos="2197633" algn="l"/>
              </a:tabLst>
            </a:pPr>
            <a:endParaRPr lang="it-IT" sz="3200" dirty="0">
              <a:solidFill>
                <a:schemeClr val="tx2"/>
              </a:solidFill>
              <a:cs typeface="Arial"/>
              <a:sym typeface="Wingdings" pitchFamily="2" charset="2"/>
            </a:endParaRPr>
          </a:p>
          <a:p>
            <a:pPr marL="8255">
              <a:spcBef>
                <a:spcPts val="67"/>
              </a:spcBef>
              <a:tabLst>
                <a:tab pos="2197633" algn="l"/>
              </a:tabLst>
            </a:pPr>
            <a:r>
              <a:rPr lang="it-IT" sz="3200" dirty="0">
                <a:solidFill>
                  <a:schemeClr val="tx2"/>
                </a:solidFill>
                <a:cs typeface="Arial"/>
                <a:sym typeface="Wingdings" pitchFamily="2" charset="2"/>
              </a:rPr>
              <a:t>Inoltre, possono essere presenti e</a:t>
            </a:r>
            <a:r>
              <a:rPr lang="it-IT" sz="3200" dirty="0">
                <a:solidFill>
                  <a:schemeClr val="tx2"/>
                </a:solidFill>
                <a:cs typeface="Arial"/>
              </a:rPr>
              <a:t>ventuali documenti o ulteriori informazioni di tipo didattico.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931AEBB-020C-4ED9-A260-3DB77C46F1A2}"/>
              </a:ext>
            </a:extLst>
          </p:cNvPr>
          <p:cNvSpPr/>
          <p:nvPr/>
        </p:nvSpPr>
        <p:spPr>
          <a:xfrm>
            <a:off x="963384" y="530856"/>
            <a:ext cx="109401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srgbClr val="053152"/>
                </a:solidFill>
                <a:latin typeface="+mj-lt"/>
              </a:rPr>
              <a:t>ORARI LEZIONI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72E8516F-FB41-4308-8A66-02FA151562D5}"/>
              </a:ext>
            </a:extLst>
          </p:cNvPr>
          <p:cNvSpPr/>
          <p:nvPr/>
        </p:nvSpPr>
        <p:spPr>
          <a:xfrm>
            <a:off x="963383" y="1500353"/>
            <a:ext cx="10940143" cy="1384996"/>
          </a:xfrm>
          <a:custGeom>
            <a:avLst/>
            <a:gdLst/>
            <a:ahLst/>
            <a:cxnLst/>
            <a:rect l="l" t="t" r="r" b="b"/>
            <a:pathLst>
              <a:path w="8382000" h="10287000">
                <a:moveTo>
                  <a:pt x="0" y="10286999"/>
                </a:moveTo>
                <a:lnTo>
                  <a:pt x="8381999" y="10286999"/>
                </a:lnTo>
                <a:lnTo>
                  <a:pt x="8381999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53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E74D545-FF33-4C83-B1B1-F4F2E539975A}"/>
              </a:ext>
            </a:extLst>
          </p:cNvPr>
          <p:cNvSpPr/>
          <p:nvPr/>
        </p:nvSpPr>
        <p:spPr>
          <a:xfrm>
            <a:off x="1074961" y="1708744"/>
            <a:ext cx="10940143" cy="1143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chemeClr val="bg1"/>
                </a:solidFill>
                <a:latin typeface="+mj-lt"/>
              </a:rPr>
              <a:t>Segui il percorso:</a:t>
            </a:r>
          </a:p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chemeClr val="bg1"/>
                </a:solidFill>
                <a:latin typeface="+mj-lt"/>
              </a:rPr>
              <a:t>Home </a:t>
            </a:r>
            <a:r>
              <a:rPr lang="it-IT" sz="2400" b="1" dirty="0">
                <a:solidFill>
                  <a:schemeClr val="bg1"/>
                </a:solidFill>
                <a:latin typeface="+mj-lt"/>
                <a:sym typeface="Wingdings" pitchFamily="2" charset="2"/>
              </a:rPr>
              <a:t></a:t>
            </a:r>
            <a:r>
              <a:rPr lang="it-IT" sz="2400" b="1" dirty="0">
                <a:solidFill>
                  <a:schemeClr val="bg1"/>
                </a:solidFill>
                <a:latin typeface="+mj-lt"/>
              </a:rPr>
              <a:t> Didattica </a:t>
            </a:r>
            <a:r>
              <a:rPr lang="it-IT" sz="2400" b="1" dirty="0">
                <a:solidFill>
                  <a:schemeClr val="bg1"/>
                </a:solidFill>
                <a:latin typeface="+mj-lt"/>
                <a:sym typeface="Wingdings" pitchFamily="2" charset="2"/>
              </a:rPr>
              <a:t> Seleziona il tuo percorso di studi  Orari lezioni</a:t>
            </a:r>
            <a:endParaRPr lang="it-IT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04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403C3ADE-B751-184B-B7B7-F7591F0407FE}"/>
              </a:ext>
            </a:extLst>
          </p:cNvPr>
          <p:cNvSpPr/>
          <p:nvPr/>
        </p:nvSpPr>
        <p:spPr>
          <a:xfrm>
            <a:off x="963384" y="115358"/>
            <a:ext cx="10940143" cy="12618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srgbClr val="053152"/>
                </a:solidFill>
                <a:latin typeface="+mj-lt"/>
              </a:rPr>
              <a:t>SETTIMANA TIPO </a:t>
            </a:r>
          </a:p>
          <a:p>
            <a:pPr>
              <a:defRPr/>
            </a:pPr>
            <a:r>
              <a:rPr lang="it-IT" sz="2800" dirty="0">
                <a:solidFill>
                  <a:srgbClr val="053152"/>
                </a:solidFill>
                <a:latin typeface="+mj-lt"/>
              </a:rPr>
              <a:t>è la struttura settimanale delle lezioni 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5FFA98D9-D482-7D43-8C2C-C0C2DD8A90DF}"/>
              </a:ext>
            </a:extLst>
          </p:cNvPr>
          <p:cNvSpPr/>
          <p:nvPr/>
        </p:nvSpPr>
        <p:spPr>
          <a:xfrm>
            <a:off x="1074960" y="1377242"/>
            <a:ext cx="10940143" cy="1384996"/>
          </a:xfrm>
          <a:custGeom>
            <a:avLst/>
            <a:gdLst/>
            <a:ahLst/>
            <a:cxnLst/>
            <a:rect l="l" t="t" r="r" b="b"/>
            <a:pathLst>
              <a:path w="8382000" h="10287000">
                <a:moveTo>
                  <a:pt x="0" y="10286999"/>
                </a:moveTo>
                <a:lnTo>
                  <a:pt x="8381999" y="10286999"/>
                </a:lnTo>
                <a:lnTo>
                  <a:pt x="8381999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53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C676219-438D-FC49-870C-3EF6BB9824D5}"/>
              </a:ext>
            </a:extLst>
          </p:cNvPr>
          <p:cNvSpPr txBox="1"/>
          <p:nvPr/>
        </p:nvSpPr>
        <p:spPr>
          <a:xfrm>
            <a:off x="963384" y="3616255"/>
            <a:ext cx="5212038" cy="28085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>
                <a:hlinkClick r:id="rId3"/>
              </a:rPr>
              <a:t>Lingue e comunicazione per l’impresa e il turismo</a:t>
            </a:r>
            <a:endParaRPr lang="it-IT" sz="24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>
                <a:hlinkClick r:id="rId4"/>
              </a:rPr>
              <a:t>Scienze e tecniche psicologiche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>
                <a:hlinkClick r:id="rId5"/>
              </a:rPr>
              <a:t>Scienze della formazione primaria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it-IT" sz="24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E5B3783-C6DB-2944-A9CB-CC50D59CC01B}"/>
              </a:ext>
            </a:extLst>
          </p:cNvPr>
          <p:cNvSpPr/>
          <p:nvPr/>
        </p:nvSpPr>
        <p:spPr>
          <a:xfrm>
            <a:off x="1074961" y="1370202"/>
            <a:ext cx="10940143" cy="14230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chemeClr val="bg1"/>
                </a:solidFill>
                <a:latin typeface="+mj-lt"/>
              </a:rPr>
              <a:t>Segui il percorso:</a:t>
            </a:r>
          </a:p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chemeClr val="bg1"/>
                </a:solidFill>
                <a:latin typeface="+mj-lt"/>
              </a:rPr>
              <a:t>Home </a:t>
            </a:r>
            <a:r>
              <a:rPr lang="it-IT" sz="2000" b="1" dirty="0">
                <a:solidFill>
                  <a:schemeClr val="bg1"/>
                </a:solidFill>
                <a:latin typeface="+mj-lt"/>
                <a:sym typeface="Wingdings" pitchFamily="2" charset="2"/>
              </a:rPr>
              <a:t></a:t>
            </a:r>
            <a:r>
              <a:rPr lang="it-IT" sz="2000" b="1" dirty="0">
                <a:solidFill>
                  <a:schemeClr val="bg1"/>
                </a:solidFill>
                <a:latin typeface="+mj-lt"/>
              </a:rPr>
              <a:t> Didattica </a:t>
            </a:r>
            <a:r>
              <a:rPr lang="it-IT" sz="2000" b="1" dirty="0">
                <a:solidFill>
                  <a:schemeClr val="bg1"/>
                </a:solidFill>
                <a:latin typeface="+mj-lt"/>
                <a:sym typeface="Wingdings" pitchFamily="2" charset="2"/>
              </a:rPr>
              <a:t> Seleziona il tuo percorso di studi  Orari lezioni  Settimana tipo </a:t>
            </a:r>
            <a:r>
              <a:rPr lang="it-IT" sz="2000" b="1" dirty="0" err="1">
                <a:solidFill>
                  <a:schemeClr val="bg1"/>
                </a:solidFill>
                <a:latin typeface="+mj-lt"/>
                <a:sym typeface="Wingdings" pitchFamily="2" charset="2"/>
              </a:rPr>
              <a:t>a.a</a:t>
            </a:r>
            <a:r>
              <a:rPr lang="it-IT" sz="2000" b="1" dirty="0">
                <a:solidFill>
                  <a:schemeClr val="bg1"/>
                </a:solidFill>
                <a:latin typeface="+mj-lt"/>
                <a:sym typeface="Wingdings" pitchFamily="2" charset="2"/>
              </a:rPr>
              <a:t>. 2023/2024</a:t>
            </a:r>
            <a:endParaRPr lang="it-IT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D4FD565-CB9E-664E-8292-CA81C52CCB7E}"/>
              </a:ext>
            </a:extLst>
          </p:cNvPr>
          <p:cNvSpPr txBox="1"/>
          <p:nvPr/>
        </p:nvSpPr>
        <p:spPr>
          <a:xfrm>
            <a:off x="6397574" y="6286344"/>
            <a:ext cx="5098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Esempio di «Settimana tipo» di Lingue e Comunicazione per l’Impresa e il Turismo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1540A6-4B16-C6D2-01D9-E11887965B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1177" y="2876394"/>
            <a:ext cx="5961528" cy="328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96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74EB139A-82AA-1747-9620-AA5C4CB3073B}"/>
              </a:ext>
            </a:extLst>
          </p:cNvPr>
          <p:cNvSpPr/>
          <p:nvPr/>
        </p:nvSpPr>
        <p:spPr>
          <a:xfrm>
            <a:off x="963383" y="271495"/>
            <a:ext cx="9034525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b="1" dirty="0">
                <a:solidFill>
                  <a:srgbClr val="0A3151"/>
                </a:solidFill>
                <a:latin typeface="+mj-lt"/>
                <a:cs typeface="Arial"/>
                <a:sym typeface="Wingdings" pitchFamily="2" charset="2"/>
              </a:rPr>
              <a:t>CALENDARI DELLE LEZIONI</a:t>
            </a:r>
          </a:p>
          <a:p>
            <a:r>
              <a:rPr lang="it-IT" sz="2800" dirty="0">
                <a:solidFill>
                  <a:srgbClr val="053152"/>
                </a:solidFill>
                <a:latin typeface="+mj-lt"/>
              </a:rPr>
              <a:t>è l’elenco delle lezioni pubblicato a inizio semestre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C258ED7-E8F9-D949-A552-69C7D1898F3B}"/>
              </a:ext>
            </a:extLst>
          </p:cNvPr>
          <p:cNvSpPr/>
          <p:nvPr/>
        </p:nvSpPr>
        <p:spPr>
          <a:xfrm>
            <a:off x="939541" y="2944144"/>
            <a:ext cx="5342042" cy="33625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u="sng" dirty="0">
                <a:solidFill>
                  <a:srgbClr val="1F3A58"/>
                </a:solidFill>
              </a:rPr>
              <a:t>Economia e Management 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>
                <a:hlinkClick r:id="rId3"/>
              </a:rPr>
              <a:t>Scienze politiche e delle relazioni internazionali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>
                <a:hlinkClick r:id="rId4"/>
              </a:rPr>
              <a:t>Economia e politiche del territorio e dell'impresa</a:t>
            </a:r>
            <a:endParaRPr lang="it-IT" sz="24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it-IT" sz="24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B13E70C-D2F9-5E4B-9E80-1298BFBB3F29}"/>
              </a:ext>
            </a:extLst>
          </p:cNvPr>
          <p:cNvSpPr txBox="1"/>
          <p:nvPr/>
        </p:nvSpPr>
        <p:spPr>
          <a:xfrm>
            <a:off x="6626675" y="6306731"/>
            <a:ext cx="538842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200" dirty="0"/>
              <a:t>Esempio di «Calendari delle lezioni» di Economia e management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39AA7D9-8FC0-784A-806A-50F66B8E7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742" y="2821188"/>
            <a:ext cx="5652419" cy="3457978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1903A554-B9C6-4E43-8A7D-EC6A863009B4}"/>
              </a:ext>
            </a:extLst>
          </p:cNvPr>
          <p:cNvSpPr/>
          <p:nvPr/>
        </p:nvSpPr>
        <p:spPr>
          <a:xfrm>
            <a:off x="963383" y="1500353"/>
            <a:ext cx="10940143" cy="1384996"/>
          </a:xfrm>
          <a:custGeom>
            <a:avLst/>
            <a:gdLst/>
            <a:ahLst/>
            <a:cxnLst/>
            <a:rect l="l" t="t" r="r" b="b"/>
            <a:pathLst>
              <a:path w="8382000" h="10287000">
                <a:moveTo>
                  <a:pt x="0" y="10286999"/>
                </a:moveTo>
                <a:lnTo>
                  <a:pt x="8381999" y="10286999"/>
                </a:lnTo>
                <a:lnTo>
                  <a:pt x="8381999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53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FE9B945-3267-4996-9558-4AF936578132}"/>
              </a:ext>
            </a:extLst>
          </p:cNvPr>
          <p:cNvSpPr/>
          <p:nvPr/>
        </p:nvSpPr>
        <p:spPr>
          <a:xfrm>
            <a:off x="1074961" y="1473450"/>
            <a:ext cx="10940143" cy="1423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chemeClr val="bg1"/>
                </a:solidFill>
                <a:latin typeface="+mj-lt"/>
              </a:rPr>
              <a:t>Segui il percorso:</a:t>
            </a:r>
          </a:p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chemeClr val="bg1"/>
                </a:solidFill>
                <a:latin typeface="+mj-lt"/>
              </a:rPr>
              <a:t>Home </a:t>
            </a:r>
            <a:r>
              <a:rPr lang="it-IT" sz="2000" b="1" dirty="0">
                <a:solidFill>
                  <a:schemeClr val="bg1"/>
                </a:solidFill>
                <a:latin typeface="+mj-lt"/>
                <a:sym typeface="Wingdings" pitchFamily="2" charset="2"/>
              </a:rPr>
              <a:t></a:t>
            </a:r>
            <a:r>
              <a:rPr lang="it-IT" sz="2000" b="1" dirty="0">
                <a:solidFill>
                  <a:schemeClr val="bg1"/>
                </a:solidFill>
                <a:latin typeface="+mj-lt"/>
              </a:rPr>
              <a:t> Didattica </a:t>
            </a:r>
            <a:r>
              <a:rPr lang="it-IT" sz="2000" b="1" dirty="0">
                <a:solidFill>
                  <a:schemeClr val="bg1"/>
                </a:solidFill>
                <a:latin typeface="+mj-lt"/>
                <a:sym typeface="Wingdings" pitchFamily="2" charset="2"/>
              </a:rPr>
              <a:t> Seleziona il tuo percorso di studi  Orari lezioni  Calendari delle lezioni </a:t>
            </a:r>
            <a:r>
              <a:rPr lang="it-IT" sz="2000" b="1" dirty="0" err="1">
                <a:solidFill>
                  <a:schemeClr val="bg1"/>
                </a:solidFill>
                <a:latin typeface="+mj-lt"/>
                <a:sym typeface="Wingdings" pitchFamily="2" charset="2"/>
              </a:rPr>
              <a:t>a.a</a:t>
            </a:r>
            <a:r>
              <a:rPr lang="it-IT" sz="2000" b="1" dirty="0">
                <a:solidFill>
                  <a:schemeClr val="bg1"/>
                </a:solidFill>
                <a:latin typeface="+mj-lt"/>
                <a:sym typeface="Wingdings" pitchFamily="2" charset="2"/>
              </a:rPr>
              <a:t>. 2023/2024</a:t>
            </a:r>
            <a:endParaRPr lang="it-IT" sz="2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909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4C9DE5A-BF92-D54C-903C-624C5CC7538E}"/>
              </a:ext>
            </a:extLst>
          </p:cNvPr>
          <p:cNvSpPr/>
          <p:nvPr/>
        </p:nvSpPr>
        <p:spPr>
          <a:xfrm>
            <a:off x="963384" y="115358"/>
            <a:ext cx="1094014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srgbClr val="053152"/>
                </a:solidFill>
                <a:latin typeface="+mj-lt"/>
              </a:rPr>
              <a:t>APPELLI</a:t>
            </a:r>
          </a:p>
          <a:p>
            <a:pPr>
              <a:defRPr/>
            </a:pPr>
            <a:r>
              <a:rPr lang="it-IT" sz="2800" dirty="0">
                <a:solidFill>
                  <a:srgbClr val="053152"/>
                </a:solidFill>
                <a:latin typeface="+mj-lt"/>
              </a:rPr>
              <a:t>calendario annuale degli esami di profitto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D84E7DE1-3754-B147-ABA7-16EB31A160BD}"/>
              </a:ext>
            </a:extLst>
          </p:cNvPr>
          <p:cNvSpPr/>
          <p:nvPr/>
        </p:nvSpPr>
        <p:spPr>
          <a:xfrm>
            <a:off x="963384" y="1435606"/>
            <a:ext cx="10940143" cy="1464304"/>
          </a:xfrm>
          <a:custGeom>
            <a:avLst/>
            <a:gdLst/>
            <a:ahLst/>
            <a:cxnLst/>
            <a:rect l="l" t="t" r="r" b="b"/>
            <a:pathLst>
              <a:path w="8382000" h="10287000">
                <a:moveTo>
                  <a:pt x="0" y="10286999"/>
                </a:moveTo>
                <a:lnTo>
                  <a:pt x="8381999" y="10286999"/>
                </a:lnTo>
                <a:lnTo>
                  <a:pt x="8381999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53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4237466-2638-5F4E-ABA1-58FF18361A44}"/>
              </a:ext>
            </a:extLst>
          </p:cNvPr>
          <p:cNvSpPr/>
          <p:nvPr/>
        </p:nvSpPr>
        <p:spPr>
          <a:xfrm>
            <a:off x="963384" y="1427035"/>
            <a:ext cx="10940143" cy="14230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chemeClr val="bg1"/>
                </a:solidFill>
                <a:latin typeface="+mj-lt"/>
              </a:rPr>
              <a:t>Segui il percorso:</a:t>
            </a:r>
          </a:p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chemeClr val="bg1"/>
                </a:solidFill>
                <a:latin typeface="+mj-lt"/>
              </a:rPr>
              <a:t>Home </a:t>
            </a:r>
            <a:r>
              <a:rPr lang="it-IT" sz="2000" b="1" dirty="0">
                <a:solidFill>
                  <a:schemeClr val="bg1"/>
                </a:solidFill>
                <a:latin typeface="+mj-lt"/>
                <a:sym typeface="Wingdings" pitchFamily="2" charset="2"/>
              </a:rPr>
              <a:t></a:t>
            </a:r>
            <a:r>
              <a:rPr lang="it-IT" sz="2000" b="1" dirty="0">
                <a:solidFill>
                  <a:schemeClr val="bg1"/>
                </a:solidFill>
                <a:latin typeface="+mj-lt"/>
              </a:rPr>
              <a:t> Didattica </a:t>
            </a:r>
            <a:r>
              <a:rPr lang="it-IT" sz="2000" b="1" dirty="0">
                <a:solidFill>
                  <a:schemeClr val="bg1"/>
                </a:solidFill>
                <a:latin typeface="+mj-lt"/>
                <a:sym typeface="Wingdings" pitchFamily="2" charset="2"/>
              </a:rPr>
              <a:t> Seleziona il tuo percorso di studi  Appelli  Riepilogo Appelli </a:t>
            </a:r>
            <a:r>
              <a:rPr lang="it-IT" sz="2000" b="1" dirty="0" err="1">
                <a:solidFill>
                  <a:schemeClr val="bg1"/>
                </a:solidFill>
                <a:latin typeface="+mj-lt"/>
                <a:sym typeface="Wingdings" pitchFamily="2" charset="2"/>
              </a:rPr>
              <a:t>a.a</a:t>
            </a:r>
            <a:r>
              <a:rPr lang="it-IT" sz="2000" b="1" dirty="0">
                <a:solidFill>
                  <a:schemeClr val="bg1"/>
                </a:solidFill>
                <a:latin typeface="+mj-lt"/>
                <a:sym typeface="Wingdings" pitchFamily="2" charset="2"/>
              </a:rPr>
              <a:t>. 2023/2024</a:t>
            </a:r>
            <a:endParaRPr lang="it-IT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D12877-0C0C-E042-9A00-FB0407F65127}"/>
              </a:ext>
            </a:extLst>
          </p:cNvPr>
          <p:cNvSpPr txBox="1"/>
          <p:nvPr/>
        </p:nvSpPr>
        <p:spPr>
          <a:xfrm>
            <a:off x="9097505" y="3383937"/>
            <a:ext cx="2681207" cy="2862322"/>
          </a:xfrm>
          <a:prstGeom prst="rect">
            <a:avLst/>
          </a:prstGeom>
          <a:solidFill>
            <a:srgbClr val="05315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chemeClr val="bg1"/>
                </a:solidFill>
              </a:rPr>
              <a:t>La prenotazione degli appelli avviene </a:t>
            </a:r>
            <a:r>
              <a:rPr lang="it-IT" sz="2000" b="1" i="1" dirty="0">
                <a:solidFill>
                  <a:srgbClr val="FF0000"/>
                </a:solidFill>
                <a:latin typeface="+mj-lt"/>
              </a:rPr>
              <a:t>SOLO</a:t>
            </a:r>
            <a:r>
              <a:rPr lang="it-IT" sz="2000" b="1" i="1" dirty="0">
                <a:solidFill>
                  <a:schemeClr val="bg1"/>
                </a:solidFill>
              </a:rPr>
              <a:t> nella propria area personale di segreteria online. </a:t>
            </a:r>
          </a:p>
          <a:p>
            <a:endParaRPr lang="it-IT" sz="2000" b="1" i="1" dirty="0">
              <a:solidFill>
                <a:schemeClr val="bg1"/>
              </a:solidFill>
            </a:endParaRPr>
          </a:p>
          <a:p>
            <a:r>
              <a:rPr lang="it-IT" sz="2000" b="1" i="1" dirty="0">
                <a:solidFill>
                  <a:schemeClr val="bg1"/>
                </a:solidFill>
              </a:rPr>
              <a:t>Il riepilogo è utile all’organizzazione dello studio.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1A2C237-B60E-3643-BE77-D21F6DBB3DF2}"/>
              </a:ext>
            </a:extLst>
          </p:cNvPr>
          <p:cNvSpPr txBox="1"/>
          <p:nvPr/>
        </p:nvSpPr>
        <p:spPr>
          <a:xfrm>
            <a:off x="963384" y="3147099"/>
            <a:ext cx="6736827" cy="33625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>
                <a:hlinkClick r:id="rId3"/>
              </a:rPr>
              <a:t>Economia e Management</a:t>
            </a:r>
            <a:endParaRPr lang="it-IT" sz="2400" dirty="0"/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>
                <a:hlinkClick r:id="rId4"/>
              </a:rPr>
              <a:t>Scienze Politiche e delle Relazioni Internazionali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>
                <a:hlinkClick r:id="rId3"/>
              </a:rPr>
              <a:t>Economia e politiche del territorio e dell'impresa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>
                <a:hlinkClick r:id="rId5"/>
              </a:rPr>
              <a:t>Lingue e Comunicazione per l’Impresa e il Turismo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>
                <a:hlinkClick r:id="rId6"/>
              </a:rPr>
              <a:t>Scienze e Tecniche Psicologiche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>
                <a:hlinkClick r:id="rId7"/>
              </a:rPr>
              <a:t>Scienze della Formazione Primaria</a:t>
            </a:r>
          </a:p>
        </p:txBody>
      </p:sp>
    </p:spTree>
    <p:extLst>
      <p:ext uri="{BB962C8B-B14F-4D97-AF65-F5344CB8AC3E}">
        <p14:creationId xmlns:p14="http://schemas.microsoft.com/office/powerpoint/2010/main" val="151373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8B8BDA2-827B-A945-9D54-C40BE26D1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247"/>
          <a:stretch/>
        </p:blipFill>
        <p:spPr>
          <a:xfrm>
            <a:off x="742969" y="397994"/>
            <a:ext cx="2601276" cy="5752043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71F0714F-E6ED-A140-80B9-01678643A34A}"/>
              </a:ext>
            </a:extLst>
          </p:cNvPr>
          <p:cNvCxnSpPr>
            <a:cxnSpLocks/>
          </p:cNvCxnSpPr>
          <p:nvPr/>
        </p:nvCxnSpPr>
        <p:spPr>
          <a:xfrm flipH="1">
            <a:off x="1631651" y="4390902"/>
            <a:ext cx="82391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CC475175-5584-2F49-9FD2-0F108CCEB479}"/>
              </a:ext>
            </a:extLst>
          </p:cNvPr>
          <p:cNvCxnSpPr>
            <a:cxnSpLocks/>
          </p:cNvCxnSpPr>
          <p:nvPr/>
        </p:nvCxnSpPr>
        <p:spPr>
          <a:xfrm>
            <a:off x="4129873" y="1919506"/>
            <a:ext cx="82312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5405149F-AAB6-0740-8806-BC7B26265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685" y="3623445"/>
            <a:ext cx="8024982" cy="2131481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BA30A24-EB44-074E-A4DD-D59CB64A3BA6}"/>
              </a:ext>
            </a:extLst>
          </p:cNvPr>
          <p:cNvCxnSpPr>
            <a:cxnSpLocks/>
          </p:cNvCxnSpPr>
          <p:nvPr/>
        </p:nvCxnSpPr>
        <p:spPr>
          <a:xfrm flipH="1">
            <a:off x="7413010" y="3320623"/>
            <a:ext cx="9407" cy="21797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29E76453-CA8B-C548-B4FB-C1FE206492DC}"/>
              </a:ext>
            </a:extLst>
          </p:cNvPr>
          <p:cNvCxnSpPr/>
          <p:nvPr/>
        </p:nvCxnSpPr>
        <p:spPr>
          <a:xfrm>
            <a:off x="7413010" y="3320623"/>
            <a:ext cx="40252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ADCB67CB-7E94-1F49-9498-8858F38F5627}"/>
              </a:ext>
            </a:extLst>
          </p:cNvPr>
          <p:cNvCxnSpPr>
            <a:cxnSpLocks/>
          </p:cNvCxnSpPr>
          <p:nvPr/>
        </p:nvCxnSpPr>
        <p:spPr>
          <a:xfrm flipV="1">
            <a:off x="11391254" y="1363883"/>
            <a:ext cx="0" cy="1919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0857134D-5F8D-6C43-8BCE-6924C3EB4D02}"/>
              </a:ext>
            </a:extLst>
          </p:cNvPr>
          <p:cNvCxnSpPr>
            <a:cxnSpLocks/>
          </p:cNvCxnSpPr>
          <p:nvPr/>
        </p:nvCxnSpPr>
        <p:spPr>
          <a:xfrm flipV="1">
            <a:off x="7780149" y="1354475"/>
            <a:ext cx="3611105" cy="15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6">
            <a:extLst>
              <a:ext uri="{FF2B5EF4-FFF2-40B4-BE49-F238E27FC236}">
                <a16:creationId xmlns:a16="http://schemas.microsoft.com/office/drawing/2014/main" id="{E0B4F44A-0471-47CD-8C72-5FBD3D13C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749" y="119065"/>
            <a:ext cx="5221327" cy="312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318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Custom 25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00194C"/>
      </a:accent1>
      <a:accent2>
        <a:srgbClr val="EAB200"/>
      </a:accent2>
      <a:accent3>
        <a:srgbClr val="DDDDDD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ustom 28">
      <a:majorFont>
        <a:latin typeface="Gill Sans MT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4308437_TF78646930.potx" id="{374DF414-AC5C-438B-AEAD-90DD6D2D01AC}" vid="{CD76659C-D50F-4EDC-AED5-0437459BCC9B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827ef35c-0d7a-4cad-a750-5bcb7c695b3c" xsi:nil="true"/>
    <TaxCatchAll xmlns="b2cbe232-e2f2-4e2a-83cf-e6ea629c7834" xsi:nil="true"/>
    <lcf76f155ced4ddcb4097134ff3c332f xmlns="827ef35c-0d7a-4cad-a750-5bcb7c695b3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F87057B1B17EA4F8F239807D3896ADA" ma:contentTypeVersion="17" ma:contentTypeDescription="Creare un nuovo documento." ma:contentTypeScope="" ma:versionID="e004e256ed261925b8684af984053549">
  <xsd:schema xmlns:xsd="http://www.w3.org/2001/XMLSchema" xmlns:xs="http://www.w3.org/2001/XMLSchema" xmlns:p="http://schemas.microsoft.com/office/2006/metadata/properties" xmlns:ns2="827ef35c-0d7a-4cad-a750-5bcb7c695b3c" xmlns:ns3="b2cbe232-e2f2-4e2a-83cf-e6ea629c7834" targetNamespace="http://schemas.microsoft.com/office/2006/metadata/properties" ma:root="true" ma:fieldsID="5ff80d718250936419084db7dffa4e1e" ns2:_="" ns3:_="">
    <xsd:import namespace="827ef35c-0d7a-4cad-a750-5bcb7c695b3c"/>
    <xsd:import namespace="b2cbe232-e2f2-4e2a-83cf-e6ea629c78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7ef35c-0d7a-4cad-a750-5bcb7c695b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Tag immagine" ma:readOnly="false" ma:fieldId="{5cf76f15-5ced-4ddc-b409-7134ff3c332f}" ma:taxonomyMulti="true" ma:sspId="4737284d-a7be-468a-b347-e191604714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cbe232-e2f2-4e2a-83cf-e6ea629c783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e13f390-52a7-47f6-997b-570a471f5d9b}" ma:internalName="TaxCatchAll" ma:showField="CatchAllData" ma:web="b2cbe232-e2f2-4e2a-83cf-e6ea629c78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DE6D2A-0A40-4DAB-B8AE-656243D6AB33}">
  <ds:schemaRefs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http://schemas.openxmlformats.org/package/2006/metadata/core-properties"/>
    <ds:schemaRef ds:uri="827ef35c-0d7a-4cad-a750-5bcb7c695b3c"/>
    <ds:schemaRef ds:uri="http://schemas.microsoft.com/office/2006/metadata/properties"/>
    <ds:schemaRef ds:uri="http://purl.org/dc/elements/1.1/"/>
    <ds:schemaRef ds:uri="http://schemas.microsoft.com/office/infopath/2007/PartnerControls"/>
    <ds:schemaRef ds:uri="b2cbe232-e2f2-4e2a-83cf-e6ea629c7834"/>
  </ds:schemaRefs>
</ds:datastoreItem>
</file>

<file path=customXml/itemProps2.xml><?xml version="1.0" encoding="utf-8"?>
<ds:datastoreItem xmlns:ds="http://schemas.openxmlformats.org/officeDocument/2006/customXml" ds:itemID="{22A67AA4-7A39-4D54-84CA-5821BEF7F7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C87C4C-E6DB-4238-8467-CACDDDF52C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7ef35c-0d7a-4cad-a750-5bcb7c695b3c"/>
    <ds:schemaRef ds:uri="b2cbe232-e2f2-4e2a-83cf-e6ea629c78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564</Words>
  <Application>Microsoft Office PowerPoint</Application>
  <PresentationFormat>Widescreen</PresentationFormat>
  <Paragraphs>118</Paragraphs>
  <Slides>15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Tema di Office</vt:lpstr>
      <vt:lpstr>Servizi amministrativi per gli studenti    ORGANIZZAZIONE ATTIVITÀ DIDATTICHE</vt:lpstr>
      <vt:lpstr>L’UFFICIO SI OCCUPA DI:</vt:lpstr>
      <vt:lpstr>DOVE PUOI TROVARE INFORMAZIONI?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RICERCA INSEGNAMENTI</vt:lpstr>
      <vt:lpstr>PowerPoint Presentation</vt:lpstr>
      <vt:lpstr>PER ULTERIORI INFORMAZIONI:</vt:lpstr>
      <vt:lpstr>Realizzazione a cura   degli Uffici Comunicazione e Orientamento e Offerta formativa e qualità  dell’Università della Valle d’Aosta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ORGANIZZAZIONE ATTIVITÀ DIDATTICHE</dc:title>
  <dc:creator/>
  <cp:lastModifiedBy/>
  <cp:revision>232</cp:revision>
  <dcterms:created xsi:type="dcterms:W3CDTF">2020-09-28T12:36:13Z</dcterms:created>
  <dcterms:modified xsi:type="dcterms:W3CDTF">2023-09-25T13:45:06Z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0x010100FF87057B1B17EA4F8F239807D3896ADA</vt:lpwstr>
  </property>
  <property fmtid="{D5CDD505-2E9C-101B-9397-08002B2CF9AE}" pid="3" name="MediaServiceImageTags">
    <vt:lpwstr/>
  </property>
</Properties>
</file>