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4"/>
  </p:notesMasterIdLst>
  <p:handoutMasterIdLst>
    <p:handoutMasterId r:id="rId15"/>
  </p:handoutMasterIdLst>
  <p:sldIdLst>
    <p:sldId id="2524" r:id="rId5"/>
    <p:sldId id="2540" r:id="rId6"/>
    <p:sldId id="2527" r:id="rId7"/>
    <p:sldId id="2431" r:id="rId8"/>
    <p:sldId id="2536" r:id="rId9"/>
    <p:sldId id="2543" r:id="rId10"/>
    <p:sldId id="2537" r:id="rId11"/>
    <p:sldId id="2542" r:id="rId12"/>
    <p:sldId id="2533" r:id="rId13"/>
  </p:sldIdLst>
  <p:sldSz cx="12192000" cy="6858000"/>
  <p:notesSz cx="9926638" cy="6797675"/>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e"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ore"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352"/>
    <a:srgbClr val="043251"/>
    <a:srgbClr val="1F3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895D3-1872-DE97-F8C3-5C931C1AC32F}" v="125" dt="2023-09-18T12:39:00.122"/>
    <p1510:client id="{77181B84-48F2-42F4-B3B1-0BB227CAC71F}" v="8" dt="2022-10-11T06:45:40.092"/>
    <p1510:client id="{D95530B4-10D2-45A8-F319-3AE3BA3462C3}" v="8" dt="2023-09-21T09:51:24.293"/>
    <p1510:client id="{FA4958B7-0395-BE05-AD42-9446F93A35A0}" v="3" dt="2023-09-25T15:12:01.08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79" autoAdjust="0"/>
    <p:restoredTop sz="95820"/>
  </p:normalViewPr>
  <p:slideViewPr>
    <p:cSldViewPr snapToGrid="0" snapToObjects="1" showGuides="1">
      <p:cViewPr varScale="1">
        <p:scale>
          <a:sx n="108" d="100"/>
          <a:sy n="108" d="100"/>
        </p:scale>
        <p:origin x="900" y="102"/>
      </p:cViewPr>
      <p:guideLst>
        <p:guide orient="horz" pos="211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2018837-64B5-4E20-83A5-89B993CB3C9A}"/>
              </a:ext>
            </a:extLst>
          </p:cNvPr>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99C2A4FB-A56B-4413-A08B-0E9894B98B41}"/>
              </a:ext>
            </a:extLst>
          </p:cNvPr>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pPr rtl="0"/>
            <a:fld id="{17E2300A-5342-4574-89ED-B8DE2A863B9C}" type="datetime1">
              <a:rPr lang="it-IT" smtClean="0"/>
              <a:t>25/09/2023</a:t>
            </a:fld>
            <a:endParaRPr lang="it-IT" dirty="0"/>
          </a:p>
        </p:txBody>
      </p:sp>
      <p:sp>
        <p:nvSpPr>
          <p:cNvPr id="4" name="Segnaposto piè di pagina 3">
            <a:extLst>
              <a:ext uri="{FF2B5EF4-FFF2-40B4-BE49-F238E27FC236}">
                <a16:creationId xmlns:a16="http://schemas.microsoft.com/office/drawing/2014/main" id="{A3977F36-950D-4655-BC4A-F80BE1DBF79A}"/>
              </a:ext>
            </a:extLst>
          </p:cNvPr>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56C246FD-229D-4B04-9855-212AD8D784A9}"/>
              </a:ext>
            </a:extLst>
          </p:cNvPr>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pPr rtl="0"/>
            <a:fld id="{8DA8A28B-0568-4092-BB1A-13C9B073E3A0}" type="slidenum">
              <a:rPr lang="it-IT" smtClean="0"/>
              <a:t>‹#›</a:t>
            </a:fld>
            <a:endParaRPr lang="it-IT"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56FE5969-3833-43A5-B3AD-B7A195C6EC9B}" type="datetime1">
              <a:rPr lang="it-IT" noProof="0" smtClean="0"/>
              <a:pPr/>
              <a:t>25/09/2023</a:t>
            </a:fld>
            <a:endParaRPr lang="it-IT" noProof="0" dirty="0"/>
          </a:p>
        </p:txBody>
      </p:sp>
      <p:sp>
        <p:nvSpPr>
          <p:cNvPr id="4" name="Segnaposto immagine diapositiva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pPr rtl="0"/>
            <a:fld id="{3CFA0038-7055-434C-B6C4-B8C69565C600}" type="slidenum">
              <a:rPr lang="it-IT" noProof="0" smtClean="0"/>
              <a:t>‹#›</a:t>
            </a:fld>
            <a:endParaRPr lang="it-IT" noProof="0"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a:xfrm>
            <a:off x="5622799" y="6456612"/>
            <a:ext cx="4301543" cy="341064"/>
          </a:xfrm>
        </p:spPr>
        <p:txBody>
          <a:bodyPr rtlCol="0"/>
          <a:lstStyle/>
          <a:p>
            <a:pPr rtl="0"/>
            <a:fld id="{3CFA0038-7055-434C-B6C4-B8C69565C600}" type="slidenum">
              <a:rPr lang="it-IT" smtClean="0"/>
              <a:t>1</a:t>
            </a:fld>
            <a:endParaRPr lang="it-IT" dirty="0"/>
          </a:p>
        </p:txBody>
      </p:sp>
    </p:spTree>
    <p:extLst>
      <p:ext uri="{BB962C8B-B14F-4D97-AF65-F5344CB8AC3E}">
        <p14:creationId xmlns:p14="http://schemas.microsoft.com/office/powerpoint/2010/main" val="32496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CFA0038-7055-434C-B6C4-B8C69565C600}" type="slidenum">
              <a:rPr lang="it-IT" smtClean="0"/>
              <a:t>2</a:t>
            </a:fld>
            <a:endParaRPr lang="it-IT" dirty="0"/>
          </a:p>
        </p:txBody>
      </p:sp>
    </p:spTree>
    <p:extLst>
      <p:ext uri="{BB962C8B-B14F-4D97-AF65-F5344CB8AC3E}">
        <p14:creationId xmlns:p14="http://schemas.microsoft.com/office/powerpoint/2010/main" val="63700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CFA0038-7055-434C-B6C4-B8C69565C600}" type="slidenum">
              <a:rPr lang="it-IT" smtClean="0"/>
              <a:t>3</a:t>
            </a:fld>
            <a:endParaRPr lang="it-IT" dirty="0"/>
          </a:p>
        </p:txBody>
      </p:sp>
    </p:spTree>
    <p:extLst>
      <p:ext uri="{BB962C8B-B14F-4D97-AF65-F5344CB8AC3E}">
        <p14:creationId xmlns:p14="http://schemas.microsoft.com/office/powerpoint/2010/main" val="377652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CFA0038-7055-434C-B6C4-B8C69565C600}" type="slidenum">
              <a:rPr lang="it-IT" smtClean="0"/>
              <a:t>4</a:t>
            </a:fld>
            <a:endParaRPr lang="it-IT" dirty="0"/>
          </a:p>
        </p:txBody>
      </p:sp>
    </p:spTree>
    <p:extLst>
      <p:ext uri="{BB962C8B-B14F-4D97-AF65-F5344CB8AC3E}">
        <p14:creationId xmlns:p14="http://schemas.microsoft.com/office/powerpoint/2010/main" val="39600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CFA0038-7055-434C-B6C4-B8C69565C600}" type="slidenum">
              <a:rPr lang="it-IT" smtClean="0"/>
              <a:t>6</a:t>
            </a:fld>
            <a:endParaRPr lang="it-IT" dirty="0"/>
          </a:p>
        </p:txBody>
      </p:sp>
    </p:spTree>
    <p:extLst>
      <p:ext uri="{BB962C8B-B14F-4D97-AF65-F5344CB8AC3E}">
        <p14:creationId xmlns:p14="http://schemas.microsoft.com/office/powerpoint/2010/main" val="209502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CFA0038-7055-434C-B6C4-B8C69565C600}" type="slidenum">
              <a:rPr lang="it-IT" smtClean="0"/>
              <a:t>5</a:t>
            </a:fld>
            <a:endParaRPr lang="it-IT" dirty="0"/>
          </a:p>
        </p:txBody>
      </p:sp>
    </p:spTree>
    <p:extLst>
      <p:ext uri="{BB962C8B-B14F-4D97-AF65-F5344CB8AC3E}">
        <p14:creationId xmlns:p14="http://schemas.microsoft.com/office/powerpoint/2010/main" val="178830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CFA0038-7055-434C-B6C4-B8C69565C600}" type="slidenum">
              <a:rPr lang="it-IT" smtClean="0"/>
              <a:t>7</a:t>
            </a:fld>
            <a:endParaRPr lang="it-IT" dirty="0"/>
          </a:p>
        </p:txBody>
      </p:sp>
    </p:spTree>
    <p:extLst>
      <p:ext uri="{BB962C8B-B14F-4D97-AF65-F5344CB8AC3E}">
        <p14:creationId xmlns:p14="http://schemas.microsoft.com/office/powerpoint/2010/main" val="37311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a:xfrm>
            <a:off x="5622799" y="6456612"/>
            <a:ext cx="4301543" cy="341064"/>
          </a:xfrm>
        </p:spPr>
        <p:txBody>
          <a:bodyPr rtlCol="0"/>
          <a:lstStyle/>
          <a:p>
            <a:pPr rtl="0"/>
            <a:fld id="{3CFA0038-7055-434C-B6C4-B8C69565C600}" type="slidenum">
              <a:rPr lang="it-IT" smtClean="0"/>
              <a:t>8</a:t>
            </a:fld>
            <a:endParaRPr lang="it-IT" dirty="0"/>
          </a:p>
        </p:txBody>
      </p:sp>
    </p:spTree>
    <p:extLst>
      <p:ext uri="{BB962C8B-B14F-4D97-AF65-F5344CB8AC3E}">
        <p14:creationId xmlns:p14="http://schemas.microsoft.com/office/powerpoint/2010/main" val="3644859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CFA0038-7055-434C-B6C4-B8C69565C600}" type="slidenum">
              <a:rPr lang="it-IT" smtClean="0"/>
              <a:t>9</a:t>
            </a:fld>
            <a:endParaRPr lang="it-IT" dirty="0"/>
          </a:p>
        </p:txBody>
      </p:sp>
    </p:spTree>
    <p:extLst>
      <p:ext uri="{BB962C8B-B14F-4D97-AF65-F5344CB8AC3E}">
        <p14:creationId xmlns:p14="http://schemas.microsoft.com/office/powerpoint/2010/main" val="1945129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con immagine">
    <p:spTree>
      <p:nvGrpSpPr>
        <p:cNvPr id="1" name=""/>
        <p:cNvGrpSpPr/>
        <p:nvPr/>
      </p:nvGrpSpPr>
      <p:grpSpPr>
        <a:xfrm>
          <a:off x="0" y="0"/>
          <a:ext cx="0" cy="0"/>
          <a:chOff x="0" y="0"/>
          <a:chExt cx="0" cy="0"/>
        </a:xfrm>
      </p:grpSpPr>
      <p:sp>
        <p:nvSpPr>
          <p:cNvPr id="20" name="Segnaposto immagine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vl1pPr>
          </a:lstStyle>
          <a:p>
            <a:pPr rtl="0"/>
            <a:r>
              <a:rPr lang="it-IT" noProof="0"/>
              <a:t>Fare clic sull'icona per inserire un'immagine</a:t>
            </a:r>
            <a:endParaRPr lang="it-IT" noProof="0" dirty="0"/>
          </a:p>
        </p:txBody>
      </p:sp>
      <p:sp>
        <p:nvSpPr>
          <p:cNvPr id="6" name="Titolo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rtlCol="0" anchor="b">
            <a:noAutofit/>
          </a:bodyPr>
          <a:lstStyle>
            <a:lvl1pPr>
              <a:defRPr sz="6000"/>
            </a:lvl1pPr>
          </a:lstStyle>
          <a:p>
            <a:pPr rtl="0"/>
            <a:r>
              <a:rPr lang="it-IT" noProof="0" dirty="0"/>
              <a:t>FARE CLIC PER MODIFICARE IL TITOLO DELLO SCHEMA</a:t>
            </a:r>
          </a:p>
        </p:txBody>
      </p:sp>
      <p:sp>
        <p:nvSpPr>
          <p:cNvPr id="13" name="Segnaposto tes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rtlCol="0">
            <a:normAutofit/>
          </a:bodyPr>
          <a:lstStyle>
            <a:lvl1pPr marL="0" indent="0">
              <a:buNone/>
              <a:defRPr sz="1600" spc="300"/>
            </a:lvl1pPr>
          </a:lstStyle>
          <a:p>
            <a:pPr lvl="0" rtl="0"/>
            <a:r>
              <a:rPr lang="it-IT" noProof="0" dirty="0"/>
              <a:t>www.univda.it</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rtlCol="0"/>
          <a:lstStyle>
            <a:lvl1pPr>
              <a:defRPr>
                <a:solidFill>
                  <a:schemeClr val="tx2"/>
                </a:solidFill>
              </a:defRPr>
            </a:lvl1pPr>
          </a:lstStyle>
          <a:p>
            <a:pPr rtl="0"/>
            <a:r>
              <a:rPr lang="it-IT" noProof="0"/>
              <a:t>Fare clic per modificare lo stile del titolo dello schema</a:t>
            </a:r>
            <a:endParaRPr lang="it-IT" noProof="0" dirty="0"/>
          </a:p>
        </p:txBody>
      </p:sp>
      <p:sp>
        <p:nvSpPr>
          <p:cNvPr id="4" name="Segnaposto contenuto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6" name="Segnaposto contenuto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8" name="Segnaposto piè di pagina 7">
            <a:extLst>
              <a:ext uri="{FF2B5EF4-FFF2-40B4-BE49-F238E27FC236}">
                <a16:creationId xmlns:a16="http://schemas.microsoft.com/office/drawing/2014/main" id="{102532F2-B96C-DE47-9F25-34728C00D913}"/>
              </a:ext>
            </a:extLst>
          </p:cNvPr>
          <p:cNvSpPr>
            <a:spLocks noGrp="1"/>
          </p:cNvSpPr>
          <p:nvPr>
            <p:ph type="ftr" sz="quarter" idx="11"/>
          </p:nvPr>
        </p:nvSpPr>
        <p:spPr>
          <a:xfrm>
            <a:off x="4038600" y="6356350"/>
            <a:ext cx="4114800" cy="365125"/>
          </a:xfrm>
          <a:prstGeom prst="rect">
            <a:avLst/>
          </a:prstGeom>
        </p:spPr>
        <p:txBody>
          <a:bodyPr rtlCol="0"/>
          <a:lstStyle/>
          <a:p>
            <a:pPr rtl="0"/>
            <a:r>
              <a:rPr lang="it-IT" noProof="0" dirty="0"/>
              <a:t>Aggiungere un piè di pagina</a:t>
            </a:r>
          </a:p>
        </p:txBody>
      </p:sp>
    </p:spTree>
    <p:extLst>
      <p:ext uri="{BB962C8B-B14F-4D97-AF65-F5344CB8AC3E}">
        <p14:creationId xmlns:p14="http://schemas.microsoft.com/office/powerpoint/2010/main" val="413889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rtlCol="0" anchor="b">
            <a:noAutofit/>
          </a:bodyPr>
          <a:lstStyle>
            <a:lvl1pPr>
              <a:defRPr sz="6000"/>
            </a:lvl1pPr>
          </a:lstStyle>
          <a:p>
            <a:pPr rtl="0"/>
            <a:r>
              <a:rPr lang="it-IT" noProof="0" dirty="0"/>
              <a:t>FARE CLIC PER MODIFICARE IL TITOLO DELLO SCHEMA</a:t>
            </a:r>
          </a:p>
        </p:txBody>
      </p:sp>
      <p:sp>
        <p:nvSpPr>
          <p:cNvPr id="5" name="Sottotitolo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endParaRPr lang="it-IT" noProof="0" dirty="0"/>
          </a:p>
        </p:txBody>
      </p:sp>
    </p:spTree>
    <p:extLst>
      <p:ext uri="{BB962C8B-B14F-4D97-AF65-F5344CB8AC3E}">
        <p14:creationId xmlns:p14="http://schemas.microsoft.com/office/powerpoint/2010/main" val="3442725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rtlCol="0" anchor="b">
            <a:normAutofit/>
          </a:bodyPr>
          <a:lstStyle>
            <a:lvl1pPr>
              <a:defRPr sz="4800"/>
            </a:lvl1pPr>
          </a:lstStyle>
          <a:p>
            <a:pPr rtl="0"/>
            <a:r>
              <a:rPr lang="it-IT" noProof="0" dirty="0"/>
              <a:t>FARE CLIC PER MODIFICARE LO STILE DEL TITOLO</a:t>
            </a:r>
          </a:p>
        </p:txBody>
      </p:sp>
      <p:sp>
        <p:nvSpPr>
          <p:cNvPr id="3" name="Segnaposto testo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rtlCol="0">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FARE CLIC PER MODIFICARE GLI STILI DEL TESTO DELLO SCHEMA</a:t>
            </a:r>
          </a:p>
        </p:txBody>
      </p:sp>
    </p:spTree>
    <p:extLst>
      <p:ext uri="{BB962C8B-B14F-4D97-AF65-F5344CB8AC3E}">
        <p14:creationId xmlns:p14="http://schemas.microsoft.com/office/powerpoint/2010/main" val="303474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olo titolo">
    <p:spTree>
      <p:nvGrpSpPr>
        <p:cNvPr id="1" name=""/>
        <p:cNvGrpSpPr/>
        <p:nvPr/>
      </p:nvGrpSpPr>
      <p:grpSpPr>
        <a:xfrm>
          <a:off x="0" y="0"/>
          <a:ext cx="0" cy="0"/>
          <a:chOff x="0" y="0"/>
          <a:chExt cx="0" cy="0"/>
        </a:xfrm>
      </p:grpSpPr>
      <p:sp>
        <p:nvSpPr>
          <p:cNvPr id="6" name="Segnaposto piè di pagina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it-IT" noProof="0" dirty="0"/>
              <a:t>Aggiungere un piè di pagina</a:t>
            </a:r>
          </a:p>
        </p:txBody>
      </p:sp>
      <p:sp>
        <p:nvSpPr>
          <p:cNvPr id="9" name="Titolo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rtlCol="0"/>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865092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6" name="Segnaposto piè di pagina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it-IT" noProof="0" dirty="0"/>
              <a:t>Aggiungere un piè di pagina</a:t>
            </a:r>
          </a:p>
        </p:txBody>
      </p:sp>
      <p:sp>
        <p:nvSpPr>
          <p:cNvPr id="9" name="Titolo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rtlCol="0"/>
          <a:lstStyle/>
          <a:p>
            <a:pPr rtl="0"/>
            <a:r>
              <a:rPr lang="it-IT" noProof="0"/>
              <a:t>Fare clic per modificare lo stile del titolo dello schema</a:t>
            </a:r>
            <a:endParaRPr lang="it-IT" noProof="0" dirty="0"/>
          </a:p>
        </p:txBody>
      </p:sp>
      <p:sp>
        <p:nvSpPr>
          <p:cNvPr id="3" name="Segnaposto testo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rtlCol="0" anchor="ctr">
            <a:normAutofit/>
          </a:bodyPr>
          <a:lstStyle>
            <a:lvl1pPr marL="0" indent="0" algn="ctr">
              <a:buNone/>
              <a:defRPr sz="6000"/>
            </a:lvl1pPr>
            <a:lvl2pPr marL="457200" indent="0">
              <a:buNone/>
              <a:defRPr/>
            </a:lvl2pPr>
          </a:lstStyle>
          <a:p>
            <a:pPr lvl="0" rtl="0"/>
            <a:r>
              <a:rPr lang="it-IT" noProof="0"/>
              <a:t>Fare clic per modificare gli stili del testo dello schema</a:t>
            </a:r>
          </a:p>
        </p:txBody>
      </p:sp>
    </p:spTree>
    <p:extLst>
      <p:ext uri="{BB962C8B-B14F-4D97-AF65-F5344CB8AC3E}">
        <p14:creationId xmlns:p14="http://schemas.microsoft.com/office/powerpoint/2010/main" val="118134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uoto ">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rtlCol="0"/>
          <a:lstStyle/>
          <a:p>
            <a:pPr lvl="0" rtl="0"/>
            <a:r>
              <a:rPr lang="it-IT" noProof="0"/>
              <a:t>Fare clic per modificare gli stili del testo dello schema</a:t>
            </a:r>
          </a:p>
        </p:txBody>
      </p:sp>
      <p:sp>
        <p:nvSpPr>
          <p:cNvPr id="12" name="Titolo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rtlCol="0" anchor="b"/>
          <a:lstStyle/>
          <a:p>
            <a:pPr rtl="0"/>
            <a:r>
              <a:rPr lang="it-IT" noProof="0" dirty="0"/>
              <a:t>INSERIRE QUI</a:t>
            </a:r>
            <a:br>
              <a:rPr lang="it-IT" noProof="0" dirty="0"/>
            </a:br>
            <a:r>
              <a:rPr lang="it-IT" noProof="0" dirty="0"/>
              <a:t>IL TITOLO</a:t>
            </a:r>
          </a:p>
        </p:txBody>
      </p:sp>
      <p:sp>
        <p:nvSpPr>
          <p:cNvPr id="13" name="Segnaposto testo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rtlCol="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4" name="Segnaposto testo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rtlCol="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it-IT" noProof="0" dirty="0"/>
              <a:t>INSERIRE QUI IL SOTTOTITOLO</a:t>
            </a:r>
          </a:p>
        </p:txBody>
      </p:sp>
    </p:spTree>
    <p:extLst>
      <p:ext uri="{BB962C8B-B14F-4D97-AF65-F5344CB8AC3E}">
        <p14:creationId xmlns:p14="http://schemas.microsoft.com/office/powerpoint/2010/main" val="1820781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rtlCol="0" anchor="b">
            <a:noAutofit/>
          </a:bodyPr>
          <a:lstStyle>
            <a:lvl1pPr algn="ctr">
              <a:defRPr sz="3200"/>
            </a:lvl1pPr>
          </a:lstStyle>
          <a:p>
            <a:pPr rtl="0"/>
            <a:r>
              <a:rPr lang="it-IT" noProof="0" dirty="0"/>
              <a:t>FARE CLIC PER MODIFICARE LO STILE DEL TITOLO DELLO SCHEMA</a:t>
            </a:r>
          </a:p>
        </p:txBody>
      </p:sp>
      <p:sp>
        <p:nvSpPr>
          <p:cNvPr id="7" name="Segnaposto contenuto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1" name="Segnaposto testo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rtlCol="0"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it-IT" noProof="0" dirty="0"/>
              <a:t>INSERIRE QUI IL SOTTOTITOLO</a:t>
            </a:r>
          </a:p>
        </p:txBody>
      </p:sp>
    </p:spTree>
    <p:extLst>
      <p:ext uri="{BB962C8B-B14F-4D97-AF65-F5344CB8AC3E}">
        <p14:creationId xmlns:p14="http://schemas.microsoft.com/office/powerpoint/2010/main" val="850829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6" name="Segnaposto piè di pagina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it-IT" noProof="0" dirty="0"/>
              <a:t>Aggiungere un piè di pagina</a:t>
            </a:r>
          </a:p>
        </p:txBody>
      </p:sp>
      <p:sp>
        <p:nvSpPr>
          <p:cNvPr id="9" name="Titolo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rtlCol="0" anchor="b"/>
          <a:lstStyle/>
          <a:p>
            <a:pPr rtl="0"/>
            <a:r>
              <a:rPr lang="it-IT" noProof="0"/>
              <a:t>Fare clic per modificare lo stile del titolo dello schema</a:t>
            </a:r>
            <a:endParaRPr lang="it-IT" noProof="0" dirty="0"/>
          </a:p>
        </p:txBody>
      </p:sp>
      <p:sp>
        <p:nvSpPr>
          <p:cNvPr id="4" name="Segnaposto contenuto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Tree>
    <p:extLst>
      <p:ext uri="{BB962C8B-B14F-4D97-AF65-F5344CB8AC3E}">
        <p14:creationId xmlns:p14="http://schemas.microsoft.com/office/powerpoint/2010/main" val="338612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uto con didascalia">
    <p:spTree>
      <p:nvGrpSpPr>
        <p:cNvPr id="1" name=""/>
        <p:cNvGrpSpPr/>
        <p:nvPr/>
      </p:nvGrpSpPr>
      <p:grpSpPr>
        <a:xfrm>
          <a:off x="0" y="0"/>
          <a:ext cx="0" cy="0"/>
          <a:chOff x="0" y="0"/>
          <a:chExt cx="0" cy="0"/>
        </a:xfrm>
      </p:grpSpPr>
      <p:sp>
        <p:nvSpPr>
          <p:cNvPr id="6" name="Segnaposto piè di pagina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it-IT" noProof="0" dirty="0"/>
              <a:t>Aggiungere un piè di pagina</a:t>
            </a:r>
          </a:p>
        </p:txBody>
      </p:sp>
      <p:sp>
        <p:nvSpPr>
          <p:cNvPr id="9" name="Titolo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rtlCol="0" anchor="b"/>
          <a:lstStyle/>
          <a:p>
            <a:pPr rtl="0"/>
            <a:r>
              <a:rPr lang="it-IT" noProof="0"/>
              <a:t>Fare clic per modificare lo stile del titolo dello schema</a:t>
            </a:r>
            <a:endParaRPr lang="it-IT" noProof="0" dirty="0"/>
          </a:p>
        </p:txBody>
      </p:sp>
      <p:sp>
        <p:nvSpPr>
          <p:cNvPr id="5" name="Segnaposto testo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7" name="Segnaposto immagine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3259013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 con smarginatura completa">
    <p:spTree>
      <p:nvGrpSpPr>
        <p:cNvPr id="1" name=""/>
        <p:cNvGrpSpPr/>
        <p:nvPr/>
      </p:nvGrpSpPr>
      <p:grpSpPr>
        <a:xfrm>
          <a:off x="0" y="0"/>
          <a:ext cx="0" cy="0"/>
          <a:chOff x="0" y="0"/>
          <a:chExt cx="0" cy="0"/>
        </a:xfrm>
      </p:grpSpPr>
      <p:sp>
        <p:nvSpPr>
          <p:cNvPr id="3" name="Segnaposto immagine 2"/>
          <p:cNvSpPr>
            <a:spLocks noGrp="1"/>
          </p:cNvSpPr>
          <p:nvPr>
            <p:ph type="pic" sz="quarter" idx="10"/>
          </p:nvPr>
        </p:nvSpPr>
        <p:spPr>
          <a:xfrm>
            <a:off x="0" y="0"/>
            <a:ext cx="12192000" cy="6858000"/>
          </a:xfrm>
          <a:solidFill>
            <a:schemeClr val="bg1">
              <a:lumMod val="95000"/>
            </a:schemeClr>
          </a:solidFill>
        </p:spPr>
        <p:txBody>
          <a:bodyPr rtlCol="0" anchor="ctr">
            <a:normAutofit/>
          </a:bodyPr>
          <a:lstStyle>
            <a:lvl1pPr marL="0" indent="0" algn="ctr">
              <a:buNone/>
              <a:defRPr sz="1400"/>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sore diapositiva con immagine">
    <p:spTree>
      <p:nvGrpSpPr>
        <p:cNvPr id="1" name=""/>
        <p:cNvGrpSpPr/>
        <p:nvPr/>
      </p:nvGrpSpPr>
      <p:grpSpPr>
        <a:xfrm>
          <a:off x="0" y="0"/>
          <a:ext cx="0" cy="0"/>
          <a:chOff x="0" y="0"/>
          <a:chExt cx="0" cy="0"/>
        </a:xfrm>
      </p:grpSpPr>
      <p:sp>
        <p:nvSpPr>
          <p:cNvPr id="28" name="Segnaposto immagine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rtlCol="0">
            <a:noAutofit/>
          </a:bodyPr>
          <a:lstStyle>
            <a:lvl1pPr marL="0" indent="0" algn="ctr">
              <a:buNone/>
              <a:defRPr sz="1400"/>
            </a:lvl1pPr>
          </a:lstStyle>
          <a:p>
            <a:pPr rtl="0"/>
            <a:r>
              <a:rPr lang="it-IT" noProof="0"/>
              <a:t>Fare clic sull'icona per inserire un'immagine</a:t>
            </a:r>
            <a:endParaRPr lang="it-IT" noProof="0" dirty="0"/>
          </a:p>
        </p:txBody>
      </p:sp>
      <p:sp>
        <p:nvSpPr>
          <p:cNvPr id="2" name="Titolo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rtlCol="0" anchor="b">
            <a:normAutofit/>
          </a:bodyPr>
          <a:lstStyle>
            <a:lvl1pPr>
              <a:defRPr sz="4800"/>
            </a:lvl1pPr>
          </a:lstStyle>
          <a:p>
            <a:pPr rtl="0"/>
            <a:r>
              <a:rPr lang="it-IT" noProof="0" dirty="0"/>
              <a:t>FARE CLIC PER MODIFICARE LO STILE DEL TITOLO</a:t>
            </a:r>
          </a:p>
        </p:txBody>
      </p:sp>
      <p:sp>
        <p:nvSpPr>
          <p:cNvPr id="3" name="Segnaposto testo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rtlCol="0">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FARE CLIC PER MODIFICARE GLI STILI DEL TESTO DELLO SCHEMA</a:t>
            </a:r>
          </a:p>
        </p:txBody>
      </p:sp>
    </p:spTree>
    <p:extLst>
      <p:ext uri="{BB962C8B-B14F-4D97-AF65-F5344CB8AC3E}">
        <p14:creationId xmlns:p14="http://schemas.microsoft.com/office/powerpoint/2010/main" val="113273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a di ringraziamento">
    <p:spTree>
      <p:nvGrpSpPr>
        <p:cNvPr id="1" name=""/>
        <p:cNvGrpSpPr/>
        <p:nvPr/>
      </p:nvGrpSpPr>
      <p:grpSpPr>
        <a:xfrm>
          <a:off x="0" y="0"/>
          <a:ext cx="0" cy="0"/>
          <a:chOff x="0" y="0"/>
          <a:chExt cx="0" cy="0"/>
        </a:xfrm>
      </p:grpSpPr>
      <p:sp>
        <p:nvSpPr>
          <p:cNvPr id="10" name="Segnaposto immagine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vl1pPr>
          </a:lstStyle>
          <a:p>
            <a:pPr rtl="0"/>
            <a:r>
              <a:rPr lang="it-IT" noProof="0"/>
              <a:t>Fare clic sull'icona per inserire un'immagine</a:t>
            </a:r>
            <a:endParaRPr lang="it-IT" noProof="0" dirty="0"/>
          </a:p>
        </p:txBody>
      </p:sp>
      <p:sp>
        <p:nvSpPr>
          <p:cNvPr id="6" name="Titolo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rtlCol="0" anchor="b">
            <a:noAutofit/>
          </a:bodyPr>
          <a:lstStyle>
            <a:lvl1pPr>
              <a:defRPr sz="6000"/>
            </a:lvl1pPr>
          </a:lstStyle>
          <a:p>
            <a:pPr rtl="0"/>
            <a:r>
              <a:rPr lang="it-IT" noProof="0" dirty="0"/>
              <a:t>FARE CLIC PER MODIFICARE IL TITOLO DELLO SCHEMA</a:t>
            </a:r>
          </a:p>
        </p:txBody>
      </p:sp>
      <p:sp>
        <p:nvSpPr>
          <p:cNvPr id="13" name="Segnaposto testo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rtlCol="0">
            <a:normAutofit/>
          </a:bodyPr>
          <a:lstStyle>
            <a:lvl1pPr marL="0" indent="0">
              <a:buNone/>
              <a:defRPr sz="1600" spc="300"/>
            </a:lvl1pPr>
          </a:lstStyle>
          <a:p>
            <a:pPr lvl="0" rtl="0"/>
            <a:r>
              <a:rPr lang="it-IT" noProof="0" dirty="0"/>
              <a:t>INSERIRE QUI IL SITO WEB</a:t>
            </a:r>
          </a:p>
        </p:txBody>
      </p:sp>
    </p:spTree>
    <p:extLst>
      <p:ext uri="{BB962C8B-B14F-4D97-AF65-F5344CB8AC3E}">
        <p14:creationId xmlns:p14="http://schemas.microsoft.com/office/powerpoint/2010/main" val="150662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sore diapositiva 2">
    <p:spTree>
      <p:nvGrpSpPr>
        <p:cNvPr id="1" name=""/>
        <p:cNvGrpSpPr/>
        <p:nvPr/>
      </p:nvGrpSpPr>
      <p:grpSpPr>
        <a:xfrm>
          <a:off x="0" y="0"/>
          <a:ext cx="0" cy="0"/>
          <a:chOff x="0" y="0"/>
          <a:chExt cx="0" cy="0"/>
        </a:xfrm>
      </p:grpSpPr>
      <p:sp>
        <p:nvSpPr>
          <p:cNvPr id="14" name="Segnaposto immagine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rtlCol="0" anchor="t">
            <a:noAutofit/>
          </a:bodyPr>
          <a:lstStyle>
            <a:lvl1pPr marL="0" indent="0" algn="ctr">
              <a:buNone/>
              <a:defRPr sz="1400"/>
            </a:lvl1pPr>
          </a:lstStyle>
          <a:p>
            <a:pPr rtl="0"/>
            <a:r>
              <a:rPr lang="it-IT" noProof="0"/>
              <a:t>Fare clic sull'icona per inserire un'immagine</a:t>
            </a:r>
            <a:endParaRPr lang="it-IT" noProof="0" dirty="0"/>
          </a:p>
        </p:txBody>
      </p:sp>
      <p:sp>
        <p:nvSpPr>
          <p:cNvPr id="12" name="Titolo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rtlCol="0" anchor="b">
            <a:normAutofit/>
          </a:bodyPr>
          <a:lstStyle>
            <a:lvl1pPr>
              <a:defRPr sz="4800"/>
            </a:lvl1pPr>
          </a:lstStyle>
          <a:p>
            <a:pPr rtl="0"/>
            <a:r>
              <a:rPr lang="it-IT" noProof="0" dirty="0"/>
              <a:t>FARE CLIC PER MODIFICARE LO STILE DEL TITOLO</a:t>
            </a:r>
          </a:p>
        </p:txBody>
      </p:sp>
      <p:sp>
        <p:nvSpPr>
          <p:cNvPr id="13" name="Segnaposto testo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rtlCol="0">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FARE CLIC PER MODIFICARE GLI STILI DEL TESTO DELLO SCHEMA</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magine e contenuto">
    <p:spTree>
      <p:nvGrpSpPr>
        <p:cNvPr id="1" name=""/>
        <p:cNvGrpSpPr/>
        <p:nvPr/>
      </p:nvGrpSpPr>
      <p:grpSpPr>
        <a:xfrm>
          <a:off x="0" y="0"/>
          <a:ext cx="0" cy="0"/>
          <a:chOff x="0" y="0"/>
          <a:chExt cx="0" cy="0"/>
        </a:xfrm>
      </p:grpSpPr>
      <p:sp>
        <p:nvSpPr>
          <p:cNvPr id="3" name="Segnaposto immagine 2"/>
          <p:cNvSpPr>
            <a:spLocks noGrp="1"/>
          </p:cNvSpPr>
          <p:nvPr>
            <p:ph type="pic" sz="quarter" idx="10"/>
          </p:nvPr>
        </p:nvSpPr>
        <p:spPr>
          <a:xfrm>
            <a:off x="6096000" y="0"/>
            <a:ext cx="6096000" cy="6858000"/>
          </a:xfrm>
          <a:solidFill>
            <a:schemeClr val="bg1">
              <a:lumMod val="95000"/>
            </a:schemeClr>
          </a:solidFill>
        </p:spPr>
        <p:txBody>
          <a:bodyPr rtlCol="0" anchor="ctr">
            <a:normAutofit/>
          </a:bodyPr>
          <a:lstStyle>
            <a:lvl1pPr marL="0" indent="0" algn="ctr">
              <a:buNone/>
              <a:defRPr sz="1400"/>
            </a:lvl1pPr>
          </a:lstStyle>
          <a:p>
            <a:pPr rtl="0"/>
            <a:r>
              <a:rPr lang="it-IT" noProof="0" dirty="0"/>
              <a:t>Fare clic sull'icona per inserire un'immagine</a:t>
            </a:r>
          </a:p>
        </p:txBody>
      </p:sp>
      <p:sp>
        <p:nvSpPr>
          <p:cNvPr id="10" name="Titolo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rtlCol="0" anchor="b"/>
          <a:lstStyle/>
          <a:p>
            <a:pPr rtl="0"/>
            <a:r>
              <a:rPr lang="it-IT" noProof="0" dirty="0"/>
              <a:t>INSERIRE QUI</a:t>
            </a:r>
            <a:br>
              <a:rPr lang="it-IT" noProof="0" dirty="0"/>
            </a:br>
            <a:r>
              <a:rPr lang="it-IT" noProof="0" dirty="0"/>
              <a:t>IL TITOLO</a:t>
            </a:r>
          </a:p>
        </p:txBody>
      </p:sp>
      <p:sp>
        <p:nvSpPr>
          <p:cNvPr id="12" name="Segnaposto testo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rtlCol="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7" name="Segnaposto testo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rtlCol="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it-IT" noProof="0" dirty="0"/>
              <a:t>INSERIRE QUI IL SOTTOTITOLO</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magine e contenuto 2">
    <p:spTree>
      <p:nvGrpSpPr>
        <p:cNvPr id="1" name=""/>
        <p:cNvGrpSpPr/>
        <p:nvPr/>
      </p:nvGrpSpPr>
      <p:grpSpPr>
        <a:xfrm>
          <a:off x="0" y="0"/>
          <a:ext cx="0" cy="0"/>
          <a:chOff x="0" y="0"/>
          <a:chExt cx="0" cy="0"/>
        </a:xfrm>
      </p:grpSpPr>
      <p:sp>
        <p:nvSpPr>
          <p:cNvPr id="3" name="Segnaposto immagine 2"/>
          <p:cNvSpPr>
            <a:spLocks noGrp="1"/>
          </p:cNvSpPr>
          <p:nvPr>
            <p:ph type="pic" sz="quarter" idx="10"/>
          </p:nvPr>
        </p:nvSpPr>
        <p:spPr>
          <a:xfrm>
            <a:off x="838200" y="0"/>
            <a:ext cx="5257800" cy="6858000"/>
          </a:xfrm>
          <a:solidFill>
            <a:schemeClr val="bg1">
              <a:lumMod val="95000"/>
            </a:schemeClr>
          </a:solidFill>
        </p:spPr>
        <p:txBody>
          <a:bodyPr rtlCol="0" anchor="ctr">
            <a:normAutofit/>
          </a:bodyPr>
          <a:lstStyle>
            <a:lvl1pPr marL="0" indent="0" algn="ctr">
              <a:buNone/>
              <a:defRPr sz="1400"/>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magine singola">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rtlCol="0">
            <a:noAutofit/>
          </a:bodyPr>
          <a:lstStyle>
            <a:lvl1pPr marL="0" indent="0" algn="ctr">
              <a:buNone/>
              <a:defRPr/>
            </a:lvl1pPr>
          </a:lstStyle>
          <a:p>
            <a:pPr rtl="0"/>
            <a:r>
              <a:rPr lang="it-IT" noProof="0"/>
              <a:t>Fare clic sull'icona per inserire un'immagine</a:t>
            </a:r>
            <a:endParaRPr lang="it-IT" noProof="0" dirty="0"/>
          </a:p>
        </p:txBody>
      </p:sp>
      <p:sp>
        <p:nvSpPr>
          <p:cNvPr id="5" name="Segnaposto testo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rtlCol="0">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rtl="0"/>
            <a:r>
              <a:rPr lang="it-IT" noProof="0" dirty="0"/>
              <a:t>Inserire qui la didascalia</a:t>
            </a:r>
          </a:p>
        </p:txBody>
      </p:sp>
      <p:sp>
        <p:nvSpPr>
          <p:cNvPr id="6" name="Titolo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rtlCol="0">
            <a:normAutofit/>
          </a:bodyPr>
          <a:lstStyle>
            <a:lvl1pPr algn="ctr">
              <a:defRPr sz="2800"/>
            </a:lvl1pPr>
          </a:lstStyle>
          <a:p>
            <a:pPr rtl="0"/>
            <a:r>
              <a:rPr lang="it-IT" noProof="0" dirty="0"/>
              <a:t>INSERIRE QUI IL TITOLO</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ronto con immagine">
    <p:spTree>
      <p:nvGrpSpPr>
        <p:cNvPr id="1" name=""/>
        <p:cNvGrpSpPr/>
        <p:nvPr/>
      </p:nvGrpSpPr>
      <p:grpSpPr>
        <a:xfrm>
          <a:off x="0" y="0"/>
          <a:ext cx="0" cy="0"/>
          <a:chOff x="0" y="0"/>
          <a:chExt cx="0" cy="0"/>
        </a:xfrm>
      </p:grpSpPr>
      <p:sp>
        <p:nvSpPr>
          <p:cNvPr id="8" name="Segnaposto immagine 2"/>
          <p:cNvSpPr>
            <a:spLocks noGrp="1"/>
          </p:cNvSpPr>
          <p:nvPr>
            <p:ph type="pic" sz="quarter" idx="14"/>
          </p:nvPr>
        </p:nvSpPr>
        <p:spPr>
          <a:xfrm>
            <a:off x="838200" y="2627"/>
            <a:ext cx="11353799" cy="4631365"/>
          </a:xfrm>
          <a:solidFill>
            <a:schemeClr val="bg1">
              <a:lumMod val="95000"/>
            </a:schemeClr>
          </a:solidFill>
        </p:spPr>
        <p:txBody>
          <a:bodyPr rtlCol="0">
            <a:normAutofit/>
          </a:bodyPr>
          <a:lstStyle>
            <a:lvl1pPr marL="0" indent="0" algn="ctr">
              <a:buNone/>
              <a:defRPr sz="1400"/>
            </a:lvl1pPr>
          </a:lstStyle>
          <a:p>
            <a:pPr rtl="0"/>
            <a:r>
              <a:rPr lang="it-IT" noProof="0"/>
              <a:t>Fare clic sull'icona per inserire un'immagine</a:t>
            </a:r>
            <a:endParaRPr lang="it-IT" noProof="0" dirty="0"/>
          </a:p>
        </p:txBody>
      </p:sp>
      <p:sp>
        <p:nvSpPr>
          <p:cNvPr id="15" name="Rettangolo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6" name="Rettangolo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testo 2">
            <a:extLst>
              <a:ext uri="{FF2B5EF4-FFF2-40B4-BE49-F238E27FC236}">
                <a16:creationId xmlns:a16="http://schemas.microsoft.com/office/drawing/2014/main" id="{E94B1A93-5100-5048-8230-09B3D176D183}"/>
              </a:ext>
            </a:extLst>
          </p:cNvPr>
          <p:cNvSpPr>
            <a:spLocks noGrp="1"/>
          </p:cNvSpPr>
          <p:nvPr>
            <p:ph type="body" idx="1" hasCustomPrompt="1"/>
          </p:nvPr>
        </p:nvSpPr>
        <p:spPr>
          <a:xfrm>
            <a:off x="1562100" y="2679700"/>
            <a:ext cx="4242611" cy="645001"/>
          </a:xfrm>
        </p:spPr>
        <p:txBody>
          <a:bodyPr rtlCol="0" anchor="ctr"/>
          <a:lstStyle>
            <a:lvl1pPr marL="0" indent="0" rtl="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5" name="Segnaposto contenuto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6" name="Segnaposto testo 4">
            <a:extLst>
              <a:ext uri="{FF2B5EF4-FFF2-40B4-BE49-F238E27FC236}">
                <a16:creationId xmlns:a16="http://schemas.microsoft.com/office/drawing/2014/main" id="{66926CBF-E2B0-C44C-AD98-B15D17ADD5AF}"/>
              </a:ext>
            </a:extLst>
          </p:cNvPr>
          <p:cNvSpPr>
            <a:spLocks noGrp="1"/>
          </p:cNvSpPr>
          <p:nvPr>
            <p:ph type="body" sz="quarter" idx="3" hasCustomPrompt="1"/>
          </p:nvPr>
        </p:nvSpPr>
        <p:spPr>
          <a:xfrm>
            <a:off x="7467601" y="2679700"/>
            <a:ext cx="4072192" cy="645001"/>
          </a:xfrm>
        </p:spPr>
        <p:txBody>
          <a:bodyPr rtlCol="0" anchor="ctr"/>
          <a:lstStyle>
            <a:lvl1pPr marL="0" indent="0" rtl="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7" name="Segnaposto contenuto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Rettangolo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 name="Titolo 2">
            <a:extLst>
              <a:ext uri="{FF2B5EF4-FFF2-40B4-BE49-F238E27FC236}">
                <a16:creationId xmlns:a16="http://schemas.microsoft.com/office/drawing/2014/main" id="{86674C34-BF58-4A21-BEE1-52BA2A5DBB70}"/>
              </a:ext>
            </a:extLst>
          </p:cNvPr>
          <p:cNvSpPr>
            <a:spLocks noGrp="1"/>
          </p:cNvSpPr>
          <p:nvPr>
            <p:ph type="title"/>
          </p:nvPr>
        </p:nvSpPr>
        <p:spPr/>
        <p:txBody>
          <a:bodyPr rtlCol="0"/>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124176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3ADF8-C269-5D42-A626-BE35303B98E7}"/>
              </a:ext>
            </a:extLst>
          </p:cNvPr>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a:extLst>
              <a:ext uri="{FF2B5EF4-FFF2-40B4-BE49-F238E27FC236}">
                <a16:creationId xmlns:a16="http://schemas.microsoft.com/office/drawing/2014/main" id="{DAE7CE01-A53E-894C-9672-25D8CB7D5F89}"/>
              </a:ext>
            </a:extLst>
          </p:cNvPr>
          <p:cNvSpPr>
            <a:spLocks noGrp="1"/>
          </p:cNvSpPr>
          <p:nvPr>
            <p:ph idx="1"/>
          </p:nvPr>
        </p:nvSpPr>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piè di pagina 4">
            <a:extLst>
              <a:ext uri="{FF2B5EF4-FFF2-40B4-BE49-F238E27FC236}">
                <a16:creationId xmlns:a16="http://schemas.microsoft.com/office/drawing/2014/main" id="{3C128E13-F6CA-9A4F-A3DD-2CEB2ED95E28}"/>
              </a:ext>
            </a:extLst>
          </p:cNvPr>
          <p:cNvSpPr>
            <a:spLocks noGrp="1"/>
          </p:cNvSpPr>
          <p:nvPr>
            <p:ph type="ftr" sz="quarter" idx="11"/>
          </p:nvPr>
        </p:nvSpPr>
        <p:spPr>
          <a:xfrm>
            <a:off x="4038600" y="6356350"/>
            <a:ext cx="4114800" cy="365125"/>
          </a:xfrm>
          <a:prstGeom prst="rect">
            <a:avLst/>
          </a:prstGeom>
        </p:spPr>
        <p:txBody>
          <a:bodyPr rtlCol="0"/>
          <a:lstStyle/>
          <a:p>
            <a:pPr rtl="0"/>
            <a:r>
              <a:rPr lang="it-IT" noProof="0" dirty="0"/>
              <a:t>Aggiungere un piè di pagina</a:t>
            </a:r>
          </a:p>
        </p:txBody>
      </p:sp>
    </p:spTree>
    <p:extLst>
      <p:ext uri="{BB962C8B-B14F-4D97-AF65-F5344CB8AC3E}">
        <p14:creationId xmlns:p14="http://schemas.microsoft.com/office/powerpoint/2010/main" val="6141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rtlCol="0"/>
          <a:lstStyle>
            <a:lvl1pPr>
              <a:defRPr>
                <a:solidFill>
                  <a:schemeClr val="tx2"/>
                </a:solidFill>
              </a:defRPr>
            </a:lvl1pPr>
          </a:lstStyle>
          <a:p>
            <a:pPr rtl="0"/>
            <a:r>
              <a:rPr lang="it-IT" noProof="0"/>
              <a:t>Fare clic per modificare lo stile del titolo dello schema</a:t>
            </a:r>
            <a:endParaRPr lang="it-IT" noProof="0" dirty="0"/>
          </a:p>
        </p:txBody>
      </p:sp>
      <p:sp>
        <p:nvSpPr>
          <p:cNvPr id="3" name="Segnaposto testo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rtlCol="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8" name="Segnaposto piè di pagina 7">
            <a:extLst>
              <a:ext uri="{FF2B5EF4-FFF2-40B4-BE49-F238E27FC236}">
                <a16:creationId xmlns:a16="http://schemas.microsoft.com/office/drawing/2014/main" id="{102532F2-B96C-DE47-9F25-34728C00D913}"/>
              </a:ext>
            </a:extLst>
          </p:cNvPr>
          <p:cNvSpPr>
            <a:spLocks noGrp="1"/>
          </p:cNvSpPr>
          <p:nvPr>
            <p:ph type="ftr" sz="quarter" idx="11"/>
          </p:nvPr>
        </p:nvSpPr>
        <p:spPr>
          <a:xfrm>
            <a:off x="4038600" y="6356350"/>
            <a:ext cx="4114800" cy="365125"/>
          </a:xfrm>
          <a:prstGeom prst="rect">
            <a:avLst/>
          </a:prstGeom>
        </p:spPr>
        <p:txBody>
          <a:bodyPr rtlCol="0"/>
          <a:lstStyle/>
          <a:p>
            <a:pPr rtl="0"/>
            <a:r>
              <a:rPr lang="it-IT" noProof="0" dirty="0"/>
              <a:t>Aggiungere un piè di pagina</a:t>
            </a:r>
          </a:p>
        </p:txBody>
      </p:sp>
    </p:spTree>
    <p:extLst>
      <p:ext uri="{BB962C8B-B14F-4D97-AF65-F5344CB8AC3E}">
        <p14:creationId xmlns:p14="http://schemas.microsoft.com/office/powerpoint/2010/main" val="325776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dirty="0"/>
              <a:t>Fare clic per modificare lo stile del titolo</a:t>
            </a:r>
          </a:p>
        </p:txBody>
      </p:sp>
      <p:sp>
        <p:nvSpPr>
          <p:cNvPr id="3" name="Segnaposto testo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15" name="Forma 61">
            <a:extLst>
              <a:ext uri="{FF2B5EF4-FFF2-40B4-BE49-F238E27FC236}">
                <a16:creationId xmlns:a16="http://schemas.microsoft.com/office/drawing/2014/main" id="{EFA7F577-E691-D948-943E-8D25DFE256F5}"/>
              </a:ext>
            </a:extLst>
          </p:cNvPr>
          <p:cNvSpPr/>
          <p:nvPr userDrawn="1"/>
        </p:nvSpPr>
        <p:spPr>
          <a:xfrm rot="16200000">
            <a:off x="-834958" y="4350527"/>
            <a:ext cx="2508123" cy="284693"/>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rtlCol="0" anchor="ctr">
            <a:spAutoFit/>
          </a:bodyPr>
          <a:lstStyle/>
          <a:p>
            <a:pPr rtl="0">
              <a:defRPr sz="3000">
                <a:solidFill>
                  <a:srgbClr val="3A3B39"/>
                </a:solidFill>
                <a:latin typeface="Bebas"/>
                <a:ea typeface="Bebas"/>
                <a:cs typeface="Bebas"/>
                <a:sym typeface="Bebas"/>
              </a:defRPr>
            </a:pPr>
            <a:r>
              <a:rPr lang="it-IT" sz="1600" b="1" i="0" spc="0" noProof="0" dirty="0">
                <a:solidFill>
                  <a:schemeClr val="tx2"/>
                </a:solidFill>
                <a:latin typeface="+mj-lt"/>
                <a:cs typeface="Gill Sans" panose="020B0502020104020203" pitchFamily="34" charset="-79"/>
              </a:rPr>
              <a:t>WELCOME MATRICOLE</a:t>
            </a:r>
          </a:p>
        </p:txBody>
      </p:sp>
      <p:sp>
        <p:nvSpPr>
          <p:cNvPr id="16" name="Forma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it-IT" sz="1500" noProof="0" dirty="0"/>
          </a:p>
        </p:txBody>
      </p:sp>
      <p:sp>
        <p:nvSpPr>
          <p:cNvPr id="17" name="Forma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rtlCol="0"/>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86CB4B4D-7CA3-9044-876B-883B54F8677D}" type="slidenum">
              <a:rPr lang="it-IT" sz="1050" noProof="0" smtClean="0">
                <a:solidFill>
                  <a:schemeClr val="tx2"/>
                </a:solidFill>
              </a:rPr>
              <a:pPr algn="ctr" rtl="0"/>
              <a:t>‹#›</a:t>
            </a:fld>
            <a:endParaRPr lang="it-IT" sz="1050" noProof="0" dirty="0">
              <a:solidFill>
                <a:schemeClr val="tx2"/>
              </a:solidFill>
            </a:endParaRPr>
          </a:p>
        </p:txBody>
      </p:sp>
      <p:pic>
        <p:nvPicPr>
          <p:cNvPr id="6" name="Immagine 5">
            <a:extLst>
              <a:ext uri="{FF2B5EF4-FFF2-40B4-BE49-F238E27FC236}">
                <a16:creationId xmlns:a16="http://schemas.microsoft.com/office/drawing/2014/main" id="{E385F3E2-6A15-4D97-8218-9730C37996C1}"/>
              </a:ext>
            </a:extLst>
          </p:cNvPr>
          <p:cNvPicPr>
            <a:picLocks noChangeAspect="1"/>
          </p:cNvPicPr>
          <p:nvPr userDrawn="1"/>
        </p:nvPicPr>
        <p:blipFill>
          <a:blip r:embed="rId23"/>
          <a:stretch>
            <a:fillRect/>
          </a:stretch>
        </p:blipFill>
        <p:spPr>
          <a:xfrm>
            <a:off x="147133" y="6101920"/>
            <a:ext cx="691067" cy="619555"/>
          </a:xfrm>
          <a:prstGeom prst="rect">
            <a:avLst/>
          </a:prstGeom>
        </p:spPr>
      </p:pic>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60" r:id="rId4"/>
    <p:sldLayoutId id="2147483670" r:id="rId5"/>
    <p:sldLayoutId id="2147483669" r:id="rId6"/>
    <p:sldLayoutId id="2147483664" r:id="rId7"/>
    <p:sldLayoutId id="2147483650" r:id="rId8"/>
    <p:sldLayoutId id="2147483653" r:id="rId9"/>
    <p:sldLayoutId id="2147483680" r:id="rId10"/>
    <p:sldLayoutId id="2147483678" r:id="rId11"/>
    <p:sldLayoutId id="2147483679" r:id="rId12"/>
    <p:sldLayoutId id="2147483672" r:id="rId13"/>
    <p:sldLayoutId id="2147483683" r:id="rId14"/>
    <p:sldLayoutId id="2147483663" r:id="rId15"/>
    <p:sldLayoutId id="2147483675" r:id="rId16"/>
    <p:sldLayoutId id="2147483681" r:id="rId17"/>
    <p:sldLayoutId id="2147483682" r:id="rId18"/>
    <p:sldLayoutId id="2147483671" r:id="rId19"/>
    <p:sldLayoutId id="2147483677" r:id="rId20"/>
    <p:sldLayoutId id="2147483676" r:id="rId21"/>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univda.it/servizi/stage-tirocini-e-placeme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s://www.univda.it/servizi/mobilita-internazional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univda.it/servizi/mobilita-internazional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univda.it/servizi/mobilita-internazional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univda.it/servizi/mobilita-internazionale/mobilita-erasmu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univda.it/servizi/mobilita-internazionale/mobilita-internazionali-per-doppi-diplomi/"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univda.it/servizi/mobilita-internazionale/mobilita-erasmus/mobilita-studio-traineeship/"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www.univda.it/servizi/mobilita-internazionale/ulteriori-opportunita-di-mobilita-internazionale/"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g"/><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hyperlink" Target="mailto:placement@univda.it" TargetMode="External"/><Relationship Id="rId4" Type="http://schemas.openxmlformats.org/officeDocument/2006/relationships/hyperlink" Target="mailto:mobilita@univda.it" TargetMode="External"/><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01ABD-7339-4C70-82A3-696BE8EF14DF}"/>
              </a:ext>
            </a:extLst>
          </p:cNvPr>
          <p:cNvSpPr>
            <a:spLocks noGrp="1"/>
          </p:cNvSpPr>
          <p:nvPr>
            <p:ph type="title"/>
          </p:nvPr>
        </p:nvSpPr>
        <p:spPr>
          <a:xfrm>
            <a:off x="838200" y="2655077"/>
            <a:ext cx="6548438" cy="2560564"/>
          </a:xfrm>
        </p:spPr>
        <p:txBody>
          <a:bodyPr/>
          <a:lstStyle/>
          <a:p>
            <a:r>
              <a:rPr lang="it-IT" sz="2800" dirty="0">
                <a:cs typeface="Gill Sans"/>
              </a:rPr>
              <a:t>Servizi amministrativi per gli studenti </a:t>
            </a:r>
            <a:br>
              <a:rPr lang="it-IT" sz="2800" dirty="0">
                <a:cs typeface="Gill Sans"/>
              </a:rPr>
            </a:br>
            <a:br>
              <a:rPr lang="it-IT" sz="2800" dirty="0">
                <a:cs typeface="Gill Sans"/>
              </a:rPr>
            </a:br>
            <a:br>
              <a:rPr lang="it-IT" sz="2800" dirty="0">
                <a:cs typeface="Gill Sans"/>
              </a:rPr>
            </a:br>
            <a:br>
              <a:rPr lang="it-IT" sz="2800" dirty="0">
                <a:cs typeface="Gill Sans"/>
              </a:rPr>
            </a:br>
            <a:br>
              <a:rPr lang="it-IT" sz="2800" dirty="0">
                <a:cs typeface="Gill Sans"/>
              </a:rPr>
            </a:br>
            <a:r>
              <a:rPr lang="it-IT" sz="3600" dirty="0"/>
              <a:t>MOBILITÀ E PLACEMENT</a:t>
            </a:r>
          </a:p>
        </p:txBody>
      </p:sp>
      <p:sp>
        <p:nvSpPr>
          <p:cNvPr id="6" name="Segnaposto testo 5">
            <a:extLst>
              <a:ext uri="{FF2B5EF4-FFF2-40B4-BE49-F238E27FC236}">
                <a16:creationId xmlns:a16="http://schemas.microsoft.com/office/drawing/2014/main" id="{849EBC96-F2B6-43D3-A761-898E1D269BC3}"/>
              </a:ext>
            </a:extLst>
          </p:cNvPr>
          <p:cNvSpPr>
            <a:spLocks noGrp="1"/>
          </p:cNvSpPr>
          <p:nvPr>
            <p:ph type="body" sz="quarter" idx="14"/>
          </p:nvPr>
        </p:nvSpPr>
        <p:spPr>
          <a:xfrm>
            <a:off x="838200" y="5224351"/>
            <a:ext cx="6548438" cy="558140"/>
          </a:xfrm>
        </p:spPr>
        <p:txBody>
          <a:bodyPr>
            <a:normAutofit fontScale="85000" lnSpcReduction="20000"/>
          </a:bodyPr>
          <a:lstStyle/>
          <a:p>
            <a:r>
              <a:rPr lang="it-IT" dirty="0">
                <a:hlinkClick r:id="rId3"/>
              </a:rPr>
              <a:t>https://www.univda.it/servizi/stage-tirocini-e-placement/</a:t>
            </a:r>
            <a:endParaRPr lang="it-IT" dirty="0"/>
          </a:p>
          <a:p>
            <a:r>
              <a:rPr lang="it-IT" dirty="0">
                <a:hlinkClick r:id="rId4"/>
              </a:rPr>
              <a:t>https://www.univda.it/servizi/mobilita-internazionale/</a:t>
            </a:r>
            <a:endParaRPr lang="it-IT" dirty="0"/>
          </a:p>
          <a:p>
            <a:endParaRPr lang="it-IT" dirty="0"/>
          </a:p>
          <a:p>
            <a:endParaRPr lang="it-IT" dirty="0"/>
          </a:p>
        </p:txBody>
      </p:sp>
      <p:pic>
        <p:nvPicPr>
          <p:cNvPr id="8" name="Segnaposto immagine 7" descr="Immagine che contiene esterni, segnale, pensile, arresto&#10;&#10;Descrizione generata automaticamente">
            <a:extLst>
              <a:ext uri="{FF2B5EF4-FFF2-40B4-BE49-F238E27FC236}">
                <a16:creationId xmlns:a16="http://schemas.microsoft.com/office/drawing/2014/main" id="{BB250984-FD1F-8446-875F-E68984C1A510}"/>
              </a:ext>
            </a:extLst>
          </p:cNvPr>
          <p:cNvPicPr>
            <a:picLocks noGrp="1" noChangeAspect="1"/>
          </p:cNvPicPr>
          <p:nvPr>
            <p:ph type="pic" sz="quarter" idx="13"/>
          </p:nvPr>
        </p:nvPicPr>
        <p:blipFill>
          <a:blip r:embed="rId5"/>
          <a:srcRect t="11558" b="11558"/>
          <a:stretch>
            <a:fillRect/>
          </a:stretch>
        </p:blipFill>
        <p:spPr/>
      </p:pic>
    </p:spTree>
    <p:extLst>
      <p:ext uri="{BB962C8B-B14F-4D97-AF65-F5344CB8AC3E}">
        <p14:creationId xmlns:p14="http://schemas.microsoft.com/office/powerpoint/2010/main" val="2439656135"/>
      </p:ext>
    </p:extLst>
  </p:cSld>
  <p:clrMapOvr>
    <a:masterClrMapping/>
  </p:clrMapOvr>
  <mc:AlternateContent xmlns:mc="http://schemas.openxmlformats.org/markup-compatibility/2006" xmlns:p14="http://schemas.microsoft.com/office/powerpoint/2010/main">
    <mc:Choice Requires="p14">
      <p:transition spd="slow" p14:dur="40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67182A4-D17D-4F6A-B389-045E096E89AD}"/>
              </a:ext>
            </a:extLst>
          </p:cNvPr>
          <p:cNvSpPr>
            <a:spLocks noGrp="1"/>
          </p:cNvSpPr>
          <p:nvPr>
            <p:ph type="title"/>
          </p:nvPr>
        </p:nvSpPr>
        <p:spPr>
          <a:xfrm>
            <a:off x="1057586" y="256674"/>
            <a:ext cx="10515600" cy="1325563"/>
          </a:xfrm>
        </p:spPr>
        <p:txBody>
          <a:bodyPr rtlCol="0">
            <a:normAutofit/>
          </a:bodyPr>
          <a:lstStyle/>
          <a:p>
            <a:r>
              <a:rPr lang="it-IT" spc="300" dirty="0"/>
              <a:t>I SERVIZI OFFERTI</a:t>
            </a:r>
            <a:br>
              <a:rPr lang="it-IT" spc="300" dirty="0"/>
            </a:br>
            <a:r>
              <a:rPr lang="it-IT" sz="1600" b="0" spc="300" dirty="0">
                <a:latin typeface="+mn-lt"/>
                <a:ea typeface="+mn-ea"/>
                <a:hlinkClick r:id="rId3">
                  <a:extLst>
                    <a:ext uri="{A12FA001-AC4F-418D-AE19-62706E023703}">
                      <ahyp:hlinkClr xmlns:ahyp="http://schemas.microsoft.com/office/drawing/2018/hyperlinkcolor" val="tx"/>
                    </a:ext>
                  </a:extLst>
                </a:hlinkClick>
              </a:rPr>
              <a:t>https://www.univda.it/servizi/mobilita-internazionale/</a:t>
            </a:r>
            <a:endParaRPr lang="it-IT" sz="1600" b="0" spc="300" dirty="0">
              <a:latin typeface="+mn-lt"/>
              <a:ea typeface="+mn-ea"/>
            </a:endParaRPr>
          </a:p>
        </p:txBody>
      </p:sp>
      <p:sp>
        <p:nvSpPr>
          <p:cNvPr id="23" name="Rettangolo 22" descr="Casella bianca">
            <a:extLst>
              <a:ext uri="{FF2B5EF4-FFF2-40B4-BE49-F238E27FC236}">
                <a16:creationId xmlns:a16="http://schemas.microsoft.com/office/drawing/2014/main" id="{2B5C896F-D93C-AD45-A2C4-B69EDA573B9A}"/>
              </a:ext>
            </a:extLst>
          </p:cNvPr>
          <p:cNvSpPr>
            <a:spLocks noChangeAspect="1"/>
          </p:cNvSpPr>
          <p:nvPr/>
        </p:nvSpPr>
        <p:spPr>
          <a:xfrm>
            <a:off x="8493447" y="2878544"/>
            <a:ext cx="3360543" cy="30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solidFill>
                <a:schemeClr val="tx2"/>
              </a:solidFill>
            </a:endParaRPr>
          </a:p>
        </p:txBody>
      </p:sp>
      <p:sp>
        <p:nvSpPr>
          <p:cNvPr id="24" name="Segnaposto testo 14">
            <a:extLst>
              <a:ext uri="{FF2B5EF4-FFF2-40B4-BE49-F238E27FC236}">
                <a16:creationId xmlns:a16="http://schemas.microsoft.com/office/drawing/2014/main" id="{E79DB688-8B7F-D342-B11F-2E09D0B15182}"/>
              </a:ext>
            </a:extLst>
          </p:cNvPr>
          <p:cNvSpPr txBox="1">
            <a:spLocks/>
          </p:cNvSpPr>
          <p:nvPr/>
        </p:nvSpPr>
        <p:spPr>
          <a:xfrm>
            <a:off x="4805171" y="3069485"/>
            <a:ext cx="3301231" cy="1432949"/>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mj-lt"/>
                <a:ea typeface="+mn-ea"/>
                <a:cs typeface="Gill Sans" panose="020B05020201040202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2"/>
                </a:solidFill>
                <a:latin typeface="+mn-lt"/>
                <a:ea typeface="+mn-ea"/>
                <a:cs typeface="Gill Sans Light" panose="020B0302020104020203"/>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Gill Sans Light" panose="020B0302020104020203"/>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Wingdings" pitchFamily="2" charset="2"/>
              <a:buChar char="§"/>
            </a:pPr>
            <a:r>
              <a:rPr lang="it-IT" sz="1800" dirty="0">
                <a:solidFill>
                  <a:srgbClr val="1F3958"/>
                </a:solidFill>
              </a:rPr>
              <a:t>MOBILITÀ PER STUDIO ALL’ESTERO IN RELAZIONE AI DOPPI DIPLOMI</a:t>
            </a:r>
          </a:p>
          <a:p>
            <a:pPr marL="285750" indent="-285750">
              <a:buFont typeface="Wingdings" pitchFamily="2" charset="2"/>
              <a:buChar char="§"/>
            </a:pPr>
            <a:r>
              <a:rPr lang="it-IT" sz="1800" dirty="0">
                <a:solidFill>
                  <a:srgbClr val="1F3958"/>
                </a:solidFill>
              </a:rPr>
              <a:t>ALTRE FORME DI MOBILITÀ INTERNAZIONALE</a:t>
            </a:r>
          </a:p>
          <a:p>
            <a:pPr marL="285750" indent="-285750">
              <a:buFont typeface="Wingdings" pitchFamily="2" charset="2"/>
              <a:buChar char="§"/>
            </a:pPr>
            <a:r>
              <a:rPr lang="it-IT" sz="1800" dirty="0">
                <a:solidFill>
                  <a:srgbClr val="1F3958"/>
                </a:solidFill>
              </a:rPr>
              <a:t>TIROCINI POST LAUREAM</a:t>
            </a:r>
          </a:p>
        </p:txBody>
      </p:sp>
      <p:sp>
        <p:nvSpPr>
          <p:cNvPr id="25" name="Segnaposto testo 14">
            <a:extLst>
              <a:ext uri="{FF2B5EF4-FFF2-40B4-BE49-F238E27FC236}">
                <a16:creationId xmlns:a16="http://schemas.microsoft.com/office/drawing/2014/main" id="{1B57B2D7-1532-A547-AD64-E9DDD285235E}"/>
              </a:ext>
            </a:extLst>
          </p:cNvPr>
          <p:cNvSpPr txBox="1">
            <a:spLocks/>
          </p:cNvSpPr>
          <p:nvPr/>
        </p:nvSpPr>
        <p:spPr>
          <a:xfrm>
            <a:off x="8523102" y="3072150"/>
            <a:ext cx="3301231" cy="143294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mj-lt"/>
                <a:ea typeface="+mn-ea"/>
                <a:cs typeface="Gill Sans" panose="020B05020201040202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2"/>
                </a:solidFill>
                <a:latin typeface="+mn-lt"/>
                <a:ea typeface="+mn-ea"/>
                <a:cs typeface="Gill Sans Light" panose="020B0302020104020203"/>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Gill Sans Light" panose="020B0302020104020203"/>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Wingdings" pitchFamily="2" charset="2"/>
              <a:buChar char="§"/>
            </a:pPr>
            <a:r>
              <a:rPr lang="it-IT" sz="1500" dirty="0">
                <a:solidFill>
                  <a:srgbClr val="1F3958"/>
                </a:solidFill>
              </a:rPr>
              <a:t>STAGE IN ITALIA</a:t>
            </a:r>
          </a:p>
          <a:p>
            <a:pPr marL="285750" indent="-285750">
              <a:buFont typeface="Wingdings" pitchFamily="2" charset="2"/>
              <a:buChar char="§"/>
            </a:pPr>
            <a:r>
              <a:rPr lang="it-IT" sz="1500" dirty="0">
                <a:solidFill>
                  <a:srgbClr val="1F3958"/>
                </a:solidFill>
              </a:rPr>
              <a:t>STAGE INTERNAZIONALI</a:t>
            </a:r>
          </a:p>
          <a:p>
            <a:pPr marL="285750" indent="-285750">
              <a:buFont typeface="Wingdings" pitchFamily="2" charset="2"/>
              <a:buChar char="§"/>
            </a:pPr>
            <a:r>
              <a:rPr lang="it-IT" sz="1500" dirty="0">
                <a:solidFill>
                  <a:srgbClr val="1F3958"/>
                </a:solidFill>
              </a:rPr>
              <a:t>STAGE EXTRACURRICULARI</a:t>
            </a:r>
          </a:p>
        </p:txBody>
      </p:sp>
      <p:pic>
        <p:nvPicPr>
          <p:cNvPr id="5" name="Segnaposto immagine 4">
            <a:extLst>
              <a:ext uri="{FF2B5EF4-FFF2-40B4-BE49-F238E27FC236}">
                <a16:creationId xmlns:a16="http://schemas.microsoft.com/office/drawing/2014/main" id="{8FB8D963-A0CE-F041-B577-9AA6900B18B3}"/>
              </a:ext>
            </a:extLst>
          </p:cNvPr>
          <p:cNvPicPr>
            <a:picLocks noGrp="1" noChangeAspect="1"/>
          </p:cNvPicPr>
          <p:nvPr>
            <p:ph type="pic" sz="quarter" idx="14"/>
          </p:nvPr>
        </p:nvPicPr>
        <p:blipFill>
          <a:blip r:embed="rId4"/>
          <a:srcRect t="13724" b="13724"/>
          <a:stretch>
            <a:fillRect/>
          </a:stretch>
        </p:blipFill>
        <p:spPr>
          <a:xfrm>
            <a:off x="838201" y="2245260"/>
            <a:ext cx="11353799" cy="4631365"/>
          </a:xfrm>
        </p:spPr>
      </p:pic>
      <p:sp>
        <p:nvSpPr>
          <p:cNvPr id="18" name="Rettangolo 17" descr="Casella bianca">
            <a:extLst>
              <a:ext uri="{FF2B5EF4-FFF2-40B4-BE49-F238E27FC236}">
                <a16:creationId xmlns:a16="http://schemas.microsoft.com/office/drawing/2014/main" id="{C8851703-319A-504D-B8F9-471E74DD22F1}"/>
              </a:ext>
            </a:extLst>
          </p:cNvPr>
          <p:cNvSpPr>
            <a:spLocks noChangeAspect="1"/>
          </p:cNvSpPr>
          <p:nvPr/>
        </p:nvSpPr>
        <p:spPr>
          <a:xfrm>
            <a:off x="4841437" y="3813745"/>
            <a:ext cx="3360543" cy="3060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solidFill>
                <a:schemeClr val="tx2"/>
              </a:solidFill>
            </a:endParaRPr>
          </a:p>
        </p:txBody>
      </p:sp>
      <p:sp>
        <p:nvSpPr>
          <p:cNvPr id="19" name="Rettangolo 18" descr="Casella bianca">
            <a:extLst>
              <a:ext uri="{FF2B5EF4-FFF2-40B4-BE49-F238E27FC236}">
                <a16:creationId xmlns:a16="http://schemas.microsoft.com/office/drawing/2014/main" id="{221585CE-6206-014F-96BF-D1E572BF2F9E}"/>
              </a:ext>
            </a:extLst>
          </p:cNvPr>
          <p:cNvSpPr>
            <a:spLocks noChangeAspect="1"/>
          </p:cNvSpPr>
          <p:nvPr/>
        </p:nvSpPr>
        <p:spPr>
          <a:xfrm>
            <a:off x="1279460" y="3816625"/>
            <a:ext cx="3360542" cy="3060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solidFill>
                <a:schemeClr val="tx2"/>
              </a:solidFill>
            </a:endParaRPr>
          </a:p>
        </p:txBody>
      </p:sp>
      <p:sp>
        <p:nvSpPr>
          <p:cNvPr id="20" name="Rettangolo 19" descr="Casella bianca">
            <a:extLst>
              <a:ext uri="{FF2B5EF4-FFF2-40B4-BE49-F238E27FC236}">
                <a16:creationId xmlns:a16="http://schemas.microsoft.com/office/drawing/2014/main" id="{FF1C8BBB-4343-0140-9227-A6A1ED4A1CD7}"/>
              </a:ext>
            </a:extLst>
          </p:cNvPr>
          <p:cNvSpPr>
            <a:spLocks noChangeAspect="1"/>
          </p:cNvSpPr>
          <p:nvPr/>
        </p:nvSpPr>
        <p:spPr>
          <a:xfrm>
            <a:off x="8397867" y="3798000"/>
            <a:ext cx="3360543" cy="3060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solidFill>
                <a:schemeClr val="tx2"/>
              </a:solidFill>
            </a:endParaRPr>
          </a:p>
        </p:txBody>
      </p:sp>
      <p:sp>
        <p:nvSpPr>
          <p:cNvPr id="21" name="Segnaposto testo 14">
            <a:extLst>
              <a:ext uri="{FF2B5EF4-FFF2-40B4-BE49-F238E27FC236}">
                <a16:creationId xmlns:a16="http://schemas.microsoft.com/office/drawing/2014/main" id="{77207A5D-AAFD-8D42-8721-96D432A22C64}"/>
              </a:ext>
            </a:extLst>
          </p:cNvPr>
          <p:cNvSpPr txBox="1">
            <a:spLocks/>
          </p:cNvSpPr>
          <p:nvPr/>
        </p:nvSpPr>
        <p:spPr>
          <a:xfrm>
            <a:off x="1335163" y="4882311"/>
            <a:ext cx="3360541" cy="922867"/>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mj-lt"/>
                <a:ea typeface="+mn-ea"/>
                <a:cs typeface="Gill Sans" panose="020B05020201040202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2"/>
                </a:solidFill>
                <a:latin typeface="+mn-lt"/>
                <a:ea typeface="+mn-ea"/>
                <a:cs typeface="Gill Sans Light" panose="020B0302020104020203"/>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Gill Sans Light" panose="020B0302020104020203"/>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Wingdings" pitchFamily="2" charset="2"/>
              <a:buChar char="§"/>
            </a:pPr>
            <a:r>
              <a:rPr lang="it-IT" sz="1800" dirty="0">
                <a:solidFill>
                  <a:srgbClr val="153352"/>
                </a:solidFill>
              </a:rPr>
              <a:t>ERASMUS PER STUDIO</a:t>
            </a:r>
          </a:p>
          <a:p>
            <a:pPr marL="285750" indent="-285750">
              <a:buFont typeface="Wingdings" pitchFamily="2" charset="2"/>
              <a:buChar char="§"/>
            </a:pPr>
            <a:r>
              <a:rPr lang="it-IT" sz="1800" dirty="0">
                <a:solidFill>
                  <a:srgbClr val="153352"/>
                </a:solidFill>
              </a:rPr>
              <a:t>ERASMUS PER TRAINEESHIP</a:t>
            </a:r>
          </a:p>
          <a:p>
            <a:pPr marL="285750" indent="-285750">
              <a:buFont typeface="Wingdings" pitchFamily="2" charset="2"/>
              <a:buChar char="§"/>
            </a:pPr>
            <a:r>
              <a:rPr lang="it-IT" sz="1800" dirty="0">
                <a:solidFill>
                  <a:srgbClr val="153352"/>
                </a:solidFill>
              </a:rPr>
              <a:t>ERASMUS PER FORMAZIONE</a:t>
            </a:r>
            <a:endParaRPr lang="it-IT" dirty="0">
              <a:solidFill>
                <a:srgbClr val="153352"/>
              </a:solidFill>
            </a:endParaRPr>
          </a:p>
        </p:txBody>
      </p:sp>
      <p:sp>
        <p:nvSpPr>
          <p:cNvPr id="26" name="Segnaposto testo 14">
            <a:extLst>
              <a:ext uri="{FF2B5EF4-FFF2-40B4-BE49-F238E27FC236}">
                <a16:creationId xmlns:a16="http://schemas.microsoft.com/office/drawing/2014/main" id="{42C3F769-FC37-8D4B-887E-B141929C3B3D}"/>
              </a:ext>
            </a:extLst>
          </p:cNvPr>
          <p:cNvSpPr txBox="1">
            <a:spLocks/>
          </p:cNvSpPr>
          <p:nvPr/>
        </p:nvSpPr>
        <p:spPr>
          <a:xfrm>
            <a:off x="4871092" y="4725762"/>
            <a:ext cx="3301231" cy="1432949"/>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mj-lt"/>
                <a:ea typeface="+mn-ea"/>
                <a:cs typeface="Gill Sans" panose="020B05020201040202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2"/>
                </a:solidFill>
                <a:latin typeface="+mn-lt"/>
                <a:ea typeface="+mn-ea"/>
                <a:cs typeface="Gill Sans Light" panose="020B0302020104020203"/>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Gill Sans Light" panose="020B0302020104020203"/>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Wingdings" pitchFamily="2" charset="2"/>
              <a:buChar char="§"/>
            </a:pPr>
            <a:r>
              <a:rPr lang="it-IT" sz="1800" dirty="0">
                <a:solidFill>
                  <a:srgbClr val="153352"/>
                </a:solidFill>
              </a:rPr>
              <a:t>MOBILITÀ PER STUDIO ALL’ESTERO IN RELAZIONE AI DOPPI DIPLOMI</a:t>
            </a:r>
          </a:p>
          <a:p>
            <a:pPr marL="285750" indent="-285750">
              <a:buFont typeface="Wingdings" pitchFamily="2" charset="2"/>
              <a:buChar char="§"/>
            </a:pPr>
            <a:r>
              <a:rPr lang="it-IT" sz="1800" dirty="0">
                <a:solidFill>
                  <a:srgbClr val="153352"/>
                </a:solidFill>
              </a:rPr>
              <a:t>ALTRE FORME DI MOBILITÀ INTERNAZIONALE</a:t>
            </a:r>
          </a:p>
          <a:p>
            <a:pPr marL="285750" indent="-285750">
              <a:buFont typeface="Wingdings" pitchFamily="2" charset="2"/>
              <a:buChar char="§"/>
            </a:pPr>
            <a:r>
              <a:rPr lang="it-IT" sz="1800" dirty="0">
                <a:solidFill>
                  <a:srgbClr val="153352"/>
                </a:solidFill>
              </a:rPr>
              <a:t>TIROCINI POST LAUREAM</a:t>
            </a:r>
          </a:p>
        </p:txBody>
      </p:sp>
      <p:sp>
        <p:nvSpPr>
          <p:cNvPr id="27" name="Segnaposto testo 14">
            <a:extLst>
              <a:ext uri="{FF2B5EF4-FFF2-40B4-BE49-F238E27FC236}">
                <a16:creationId xmlns:a16="http://schemas.microsoft.com/office/drawing/2014/main" id="{6464D03E-10AB-B440-B6C2-60EE555D6FB6}"/>
              </a:ext>
            </a:extLst>
          </p:cNvPr>
          <p:cNvSpPr txBox="1">
            <a:spLocks/>
          </p:cNvSpPr>
          <p:nvPr/>
        </p:nvSpPr>
        <p:spPr>
          <a:xfrm>
            <a:off x="8523101" y="4607826"/>
            <a:ext cx="3301231" cy="143294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mj-lt"/>
                <a:ea typeface="+mn-ea"/>
                <a:cs typeface="Gill Sans" panose="020B05020201040202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2"/>
                </a:solidFill>
                <a:latin typeface="+mn-lt"/>
                <a:ea typeface="+mn-ea"/>
                <a:cs typeface="Gill Sans Light" panose="020B0302020104020203"/>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Gill Sans Light" panose="020B0302020104020203"/>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Wingdings" pitchFamily="2" charset="2"/>
              <a:buChar char="§"/>
            </a:pPr>
            <a:r>
              <a:rPr lang="it-IT" sz="1500" dirty="0">
                <a:solidFill>
                  <a:srgbClr val="153352"/>
                </a:solidFill>
              </a:rPr>
              <a:t>TIROCINI IN ITALIA</a:t>
            </a:r>
          </a:p>
          <a:p>
            <a:pPr marL="285750" indent="-285750">
              <a:buFont typeface="Wingdings" pitchFamily="2" charset="2"/>
              <a:buChar char="§"/>
            </a:pPr>
            <a:r>
              <a:rPr lang="it-IT" sz="1500" dirty="0">
                <a:solidFill>
                  <a:srgbClr val="153352"/>
                </a:solidFill>
              </a:rPr>
              <a:t>TIROCINI INTERNAZIONALI</a:t>
            </a:r>
          </a:p>
          <a:p>
            <a:pPr marL="285750" indent="-285750">
              <a:buFont typeface="Wingdings" pitchFamily="2" charset="2"/>
              <a:buChar char="§"/>
            </a:pPr>
            <a:r>
              <a:rPr lang="it-IT" sz="1500" dirty="0">
                <a:solidFill>
                  <a:srgbClr val="153352"/>
                </a:solidFill>
              </a:rPr>
              <a:t>TIROCINI EXTRACURRICULARI</a:t>
            </a:r>
          </a:p>
        </p:txBody>
      </p:sp>
    </p:spTree>
    <p:extLst>
      <p:ext uri="{BB962C8B-B14F-4D97-AF65-F5344CB8AC3E}">
        <p14:creationId xmlns:p14="http://schemas.microsoft.com/office/powerpoint/2010/main" val="985196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olo 23">
            <a:extLst>
              <a:ext uri="{FF2B5EF4-FFF2-40B4-BE49-F238E27FC236}">
                <a16:creationId xmlns:a16="http://schemas.microsoft.com/office/drawing/2014/main" id="{3BC3A2D7-5CFE-0944-821B-1E6E6760B61B}"/>
              </a:ext>
            </a:extLst>
          </p:cNvPr>
          <p:cNvSpPr>
            <a:spLocks noGrp="1"/>
          </p:cNvSpPr>
          <p:nvPr>
            <p:ph type="title"/>
          </p:nvPr>
        </p:nvSpPr>
        <p:spPr>
          <a:xfrm>
            <a:off x="831850" y="1497874"/>
            <a:ext cx="5863785" cy="2695323"/>
          </a:xfrm>
        </p:spPr>
        <p:txBody>
          <a:bodyPr rtlCol="0">
            <a:normAutofit/>
          </a:bodyPr>
          <a:lstStyle/>
          <a:p>
            <a:pPr rtl="0"/>
            <a:r>
              <a:rPr lang="it-IT" sz="4400" dirty="0"/>
              <a:t>MOBILITÀ INTERNAZIONALE</a:t>
            </a:r>
          </a:p>
        </p:txBody>
      </p:sp>
      <p:sp>
        <p:nvSpPr>
          <p:cNvPr id="25" name="Segnaposto testo 24">
            <a:extLst>
              <a:ext uri="{FF2B5EF4-FFF2-40B4-BE49-F238E27FC236}">
                <a16:creationId xmlns:a16="http://schemas.microsoft.com/office/drawing/2014/main" id="{F8C6BF16-D352-864F-9ABC-9C63470E63C1}"/>
              </a:ext>
            </a:extLst>
          </p:cNvPr>
          <p:cNvSpPr>
            <a:spLocks noGrp="1"/>
          </p:cNvSpPr>
          <p:nvPr>
            <p:ph type="body" idx="1"/>
          </p:nvPr>
        </p:nvSpPr>
        <p:spPr>
          <a:xfrm>
            <a:off x="875796" y="4456488"/>
            <a:ext cx="6040081" cy="1223684"/>
          </a:xfrm>
        </p:spPr>
        <p:txBody>
          <a:bodyPr rtlCol="0"/>
          <a:lstStyle/>
          <a:p>
            <a:pPr rtl="0"/>
            <a:r>
              <a:rPr lang="it-IT" sz="1600" dirty="0">
                <a:solidFill>
                  <a:schemeClr val="tx2"/>
                </a:solidFill>
              </a:rPr>
              <a:t>PER</a:t>
            </a:r>
            <a:r>
              <a:rPr lang="it-IT" dirty="0"/>
              <a:t> </a:t>
            </a:r>
            <a:r>
              <a:rPr lang="it-IT" sz="1600" dirty="0">
                <a:solidFill>
                  <a:schemeClr val="tx2"/>
                </a:solidFill>
              </a:rPr>
              <a:t>ULTERIORI</a:t>
            </a:r>
            <a:r>
              <a:rPr lang="it-IT" dirty="0"/>
              <a:t> </a:t>
            </a:r>
            <a:r>
              <a:rPr lang="it-IT" sz="1600" dirty="0">
                <a:solidFill>
                  <a:schemeClr val="tx2"/>
                </a:solidFill>
              </a:rPr>
              <a:t>INFORMAZIONI</a:t>
            </a:r>
            <a:endParaRPr lang="it-IT" dirty="0">
              <a:solidFill>
                <a:schemeClr val="tx2"/>
              </a:solidFill>
            </a:endParaRPr>
          </a:p>
          <a:p>
            <a:r>
              <a:rPr lang="it-IT" sz="1400" dirty="0">
                <a:hlinkClick r:id="rId3"/>
              </a:rPr>
              <a:t>https://www.univda.it/servizi/mobilita-internazionale/</a:t>
            </a:r>
            <a:endParaRPr lang="it-IT" sz="1400" dirty="0"/>
          </a:p>
        </p:txBody>
      </p:sp>
      <p:sp>
        <p:nvSpPr>
          <p:cNvPr id="3" name="Segnaposto immagine 2">
            <a:extLst>
              <a:ext uri="{FF2B5EF4-FFF2-40B4-BE49-F238E27FC236}">
                <a16:creationId xmlns:a16="http://schemas.microsoft.com/office/drawing/2014/main" id="{47D2E835-850E-1146-8650-DE686A0C7CDE}"/>
              </a:ext>
            </a:extLst>
          </p:cNvPr>
          <p:cNvSpPr>
            <a:spLocks noGrp="1"/>
          </p:cNvSpPr>
          <p:nvPr>
            <p:ph type="pic" sz="quarter" idx="13"/>
          </p:nvPr>
        </p:nvSpPr>
        <p:spPr>
          <a:solidFill>
            <a:srgbClr val="153352"/>
          </a:solidFill>
        </p:spPr>
      </p:sp>
      <p:sp>
        <p:nvSpPr>
          <p:cNvPr id="8" name="object 7">
            <a:extLst>
              <a:ext uri="{FF2B5EF4-FFF2-40B4-BE49-F238E27FC236}">
                <a16:creationId xmlns:a16="http://schemas.microsoft.com/office/drawing/2014/main" id="{8E5FA063-B5CB-B249-B17A-540B47153522}"/>
              </a:ext>
            </a:extLst>
          </p:cNvPr>
          <p:cNvSpPr>
            <a:spLocks noChangeAspect="1"/>
          </p:cNvSpPr>
          <p:nvPr/>
        </p:nvSpPr>
        <p:spPr>
          <a:xfrm>
            <a:off x="6304919" y="1736553"/>
            <a:ext cx="518361" cy="518361"/>
          </a:xfrm>
          <a:custGeom>
            <a:avLst/>
            <a:gdLst/>
            <a:ahLst/>
            <a:cxnLst/>
            <a:rect l="l" t="t" r="r" b="b"/>
            <a:pathLst>
              <a:path w="476250" h="476250">
                <a:moveTo>
                  <a:pt x="0" y="0"/>
                </a:moveTo>
                <a:lnTo>
                  <a:pt x="476249" y="0"/>
                </a:lnTo>
                <a:lnTo>
                  <a:pt x="476249" y="476249"/>
                </a:lnTo>
                <a:lnTo>
                  <a:pt x="0" y="476249"/>
                </a:lnTo>
                <a:lnTo>
                  <a:pt x="0" y="0"/>
                </a:lnTo>
                <a:close/>
              </a:path>
            </a:pathLst>
          </a:custGeom>
          <a:solidFill>
            <a:srgbClr val="F6F7F2"/>
          </a:solidFill>
        </p:spPr>
        <p:txBody>
          <a:bodyPr wrap="square" lIns="0" tIns="0" rIns="0" bIns="0" rtlCol="0"/>
          <a:lstStyle/>
          <a:p>
            <a:endParaRPr sz="1200"/>
          </a:p>
        </p:txBody>
      </p:sp>
      <p:sp>
        <p:nvSpPr>
          <p:cNvPr id="9" name="object 7">
            <a:extLst>
              <a:ext uri="{FF2B5EF4-FFF2-40B4-BE49-F238E27FC236}">
                <a16:creationId xmlns:a16="http://schemas.microsoft.com/office/drawing/2014/main" id="{6673BFC6-26C7-A541-BEAE-F083704A7CB8}"/>
              </a:ext>
            </a:extLst>
          </p:cNvPr>
          <p:cNvSpPr>
            <a:spLocks noChangeAspect="1"/>
          </p:cNvSpPr>
          <p:nvPr/>
        </p:nvSpPr>
        <p:spPr>
          <a:xfrm>
            <a:off x="6307683" y="2957228"/>
            <a:ext cx="518361" cy="518361"/>
          </a:xfrm>
          <a:custGeom>
            <a:avLst/>
            <a:gdLst/>
            <a:ahLst/>
            <a:cxnLst/>
            <a:rect l="l" t="t" r="r" b="b"/>
            <a:pathLst>
              <a:path w="476250" h="476250">
                <a:moveTo>
                  <a:pt x="0" y="0"/>
                </a:moveTo>
                <a:lnTo>
                  <a:pt x="476249" y="0"/>
                </a:lnTo>
                <a:lnTo>
                  <a:pt x="476249" y="476249"/>
                </a:lnTo>
                <a:lnTo>
                  <a:pt x="0" y="476249"/>
                </a:lnTo>
                <a:lnTo>
                  <a:pt x="0" y="0"/>
                </a:lnTo>
                <a:close/>
              </a:path>
            </a:pathLst>
          </a:custGeom>
          <a:solidFill>
            <a:srgbClr val="F6F7F2"/>
          </a:solidFill>
        </p:spPr>
        <p:txBody>
          <a:bodyPr wrap="square" lIns="0" tIns="0" rIns="0" bIns="0" rtlCol="0"/>
          <a:lstStyle/>
          <a:p>
            <a:endParaRPr sz="1200"/>
          </a:p>
        </p:txBody>
      </p:sp>
      <p:sp>
        <p:nvSpPr>
          <p:cNvPr id="7" name="object 11">
            <a:extLst>
              <a:ext uri="{FF2B5EF4-FFF2-40B4-BE49-F238E27FC236}">
                <a16:creationId xmlns:a16="http://schemas.microsoft.com/office/drawing/2014/main" id="{5484E62B-CA45-0547-847E-FD7ECEEC8CBF}"/>
              </a:ext>
            </a:extLst>
          </p:cNvPr>
          <p:cNvSpPr txBox="1"/>
          <p:nvPr/>
        </p:nvSpPr>
        <p:spPr>
          <a:xfrm>
            <a:off x="6959823" y="1412627"/>
            <a:ext cx="4539540" cy="878018"/>
          </a:xfrm>
          <a:prstGeom prst="rect">
            <a:avLst/>
          </a:prstGeom>
          <a:ln>
            <a:noFill/>
          </a:ln>
        </p:spPr>
        <p:txBody>
          <a:bodyPr vert="horz" wrap="square" lIns="0" tIns="8467" rIns="0" bIns="0" rtlCol="0">
            <a:spAutoFit/>
          </a:bodyPr>
          <a:lstStyle/>
          <a:p>
            <a:pPr marL="8467">
              <a:spcBef>
                <a:spcPts val="67"/>
              </a:spcBef>
              <a:tabLst>
                <a:tab pos="2197633" algn="l"/>
              </a:tabLst>
            </a:pPr>
            <a:r>
              <a:rPr lang="it-IT" b="1" spc="300" dirty="0">
                <a:solidFill>
                  <a:schemeClr val="bg1"/>
                </a:solidFill>
                <a:latin typeface="+mj-lt"/>
                <a:cs typeface="Arial"/>
              </a:rPr>
              <a:t>MOBILITÀ</a:t>
            </a:r>
            <a:r>
              <a:rPr lang="it-IT" b="1" spc="300" dirty="0">
                <a:solidFill>
                  <a:schemeClr val="bg1"/>
                </a:solidFill>
                <a:cs typeface="Arial"/>
              </a:rPr>
              <a:t> </a:t>
            </a:r>
            <a:r>
              <a:rPr lang="it-IT" b="1" spc="300" dirty="0">
                <a:solidFill>
                  <a:schemeClr val="bg1"/>
                </a:solidFill>
                <a:latin typeface="+mj-lt"/>
                <a:cs typeface="Arial"/>
              </a:rPr>
              <a:t>ERASMUS</a:t>
            </a:r>
          </a:p>
          <a:p>
            <a:pPr marL="8467">
              <a:spcBef>
                <a:spcPts val="67"/>
              </a:spcBef>
              <a:tabLst>
                <a:tab pos="2197633" algn="l"/>
              </a:tabLst>
            </a:pPr>
            <a:r>
              <a:rPr lang="it-IT" sz="1200" b="1" spc="300" dirty="0">
                <a:solidFill>
                  <a:schemeClr val="bg1"/>
                </a:solidFill>
                <a:cs typeface="Arial"/>
              </a:rPr>
              <a:t>- Mobilità studio in ingresso</a:t>
            </a:r>
          </a:p>
          <a:p>
            <a:pPr marL="8467">
              <a:spcBef>
                <a:spcPts val="67"/>
              </a:spcBef>
              <a:tabLst>
                <a:tab pos="2197633" algn="l"/>
              </a:tabLst>
            </a:pPr>
            <a:r>
              <a:rPr lang="it-IT" sz="1200" b="1" spc="300" dirty="0">
                <a:solidFill>
                  <a:schemeClr val="bg1"/>
                </a:solidFill>
                <a:cs typeface="Arial"/>
              </a:rPr>
              <a:t>- Mobilità studio in uscita</a:t>
            </a:r>
          </a:p>
          <a:p>
            <a:pPr marL="8467">
              <a:spcBef>
                <a:spcPts val="67"/>
              </a:spcBef>
              <a:tabLst>
                <a:tab pos="2197633" algn="l"/>
              </a:tabLst>
            </a:pPr>
            <a:r>
              <a:rPr lang="it-IT" sz="1200" b="1" spc="300" dirty="0">
                <a:solidFill>
                  <a:schemeClr val="bg1"/>
                </a:solidFill>
                <a:cs typeface="Arial"/>
              </a:rPr>
              <a:t>- Mobilità </a:t>
            </a:r>
            <a:r>
              <a:rPr lang="it-IT" sz="1200" b="1" spc="300" dirty="0" err="1">
                <a:solidFill>
                  <a:schemeClr val="bg1"/>
                </a:solidFill>
                <a:cs typeface="Arial"/>
              </a:rPr>
              <a:t>Traineeship</a:t>
            </a:r>
            <a:endParaRPr sz="1600" b="1" spc="300" dirty="0">
              <a:solidFill>
                <a:schemeClr val="bg1"/>
              </a:solidFill>
              <a:cs typeface="Arial"/>
            </a:endParaRPr>
          </a:p>
        </p:txBody>
      </p:sp>
      <p:sp>
        <p:nvSpPr>
          <p:cNvPr id="10" name="object 11">
            <a:extLst>
              <a:ext uri="{FF2B5EF4-FFF2-40B4-BE49-F238E27FC236}">
                <a16:creationId xmlns:a16="http://schemas.microsoft.com/office/drawing/2014/main" id="{E1B44952-7CFA-1D46-894E-877CFC4982C1}"/>
              </a:ext>
            </a:extLst>
          </p:cNvPr>
          <p:cNvSpPr txBox="1"/>
          <p:nvPr/>
        </p:nvSpPr>
        <p:spPr>
          <a:xfrm>
            <a:off x="6958557" y="2649507"/>
            <a:ext cx="4970522" cy="1075508"/>
          </a:xfrm>
          <a:prstGeom prst="rect">
            <a:avLst/>
          </a:prstGeom>
          <a:ln>
            <a:noFill/>
          </a:ln>
        </p:spPr>
        <p:txBody>
          <a:bodyPr vert="horz" wrap="square" lIns="0" tIns="8467" rIns="0" bIns="0" rtlCol="0" anchor="t">
            <a:spAutoFit/>
          </a:bodyPr>
          <a:lstStyle/>
          <a:p>
            <a:pPr marL="8255">
              <a:spcBef>
                <a:spcPts val="67"/>
              </a:spcBef>
              <a:tabLst>
                <a:tab pos="2197633" algn="l"/>
              </a:tabLst>
            </a:pPr>
            <a:r>
              <a:rPr lang="it-IT" b="1" spc="300" dirty="0">
                <a:solidFill>
                  <a:schemeClr val="bg1"/>
                </a:solidFill>
                <a:latin typeface="+mj-lt"/>
                <a:cs typeface="Arial"/>
              </a:rPr>
              <a:t>MOBILITÀ PER DOPPI DIPLOMI</a:t>
            </a:r>
            <a:endParaRPr lang="en-US"/>
          </a:p>
          <a:p>
            <a:pPr marL="8255">
              <a:spcBef>
                <a:spcPts val="67"/>
              </a:spcBef>
              <a:tabLst>
                <a:tab pos="2197633" algn="l"/>
              </a:tabLst>
            </a:pPr>
            <a:r>
              <a:rPr lang="it-IT" sz="1200" b="1" spc="300" dirty="0">
                <a:solidFill>
                  <a:schemeClr val="bg1"/>
                </a:solidFill>
                <a:cs typeface="Arial"/>
              </a:rPr>
              <a:t>- </a:t>
            </a:r>
            <a:r>
              <a:rPr lang="it-IT" sz="1200" b="1" spc="300" dirty="0" err="1">
                <a:solidFill>
                  <a:schemeClr val="bg1"/>
                </a:solidFill>
                <a:cs typeface="Arial"/>
              </a:rPr>
              <a:t>Universidad</a:t>
            </a:r>
            <a:r>
              <a:rPr lang="it-IT" sz="1200" b="1" spc="300" dirty="0">
                <a:solidFill>
                  <a:schemeClr val="bg1"/>
                </a:solidFill>
                <a:cs typeface="Arial"/>
              </a:rPr>
              <a:t> de Zaragoza </a:t>
            </a:r>
          </a:p>
          <a:p>
            <a:pPr marL="8255">
              <a:spcBef>
                <a:spcPts val="67"/>
              </a:spcBef>
              <a:tabLst>
                <a:tab pos="2197633" algn="l"/>
              </a:tabLst>
            </a:pPr>
            <a:r>
              <a:rPr lang="it-IT" sz="1200" b="1" spc="300" dirty="0">
                <a:solidFill>
                  <a:schemeClr val="bg1"/>
                </a:solidFill>
                <a:cs typeface="Arial"/>
              </a:rPr>
              <a:t>- Université Savoie Mont Blanc</a:t>
            </a:r>
          </a:p>
          <a:p>
            <a:pPr marL="8255">
              <a:spcBef>
                <a:spcPts val="67"/>
              </a:spcBef>
              <a:tabLst>
                <a:tab pos="2197633" algn="l"/>
              </a:tabLst>
            </a:pPr>
            <a:r>
              <a:rPr lang="it-IT" sz="1200" b="1" spc="300" dirty="0">
                <a:solidFill>
                  <a:schemeClr val="bg1"/>
                </a:solidFill>
                <a:cs typeface="Arial"/>
              </a:rPr>
              <a:t>- Université </a:t>
            </a:r>
            <a:r>
              <a:rPr lang="it-IT" sz="1200" b="1" spc="300" err="1">
                <a:solidFill>
                  <a:schemeClr val="bg1"/>
                </a:solidFill>
                <a:cs typeface="Arial"/>
              </a:rPr>
              <a:t>Nice</a:t>
            </a:r>
            <a:r>
              <a:rPr lang="it-IT" sz="1200" b="1" spc="300" dirty="0">
                <a:solidFill>
                  <a:schemeClr val="bg1"/>
                </a:solidFill>
                <a:cs typeface="Arial"/>
              </a:rPr>
              <a:t> </a:t>
            </a:r>
            <a:r>
              <a:rPr lang="it-IT" sz="1200" b="1" spc="300" err="1">
                <a:solidFill>
                  <a:schemeClr val="bg1"/>
                </a:solidFill>
                <a:cs typeface="Arial"/>
              </a:rPr>
              <a:t>Côte</a:t>
            </a:r>
            <a:r>
              <a:rPr lang="it-IT" sz="1200" b="1" spc="300" dirty="0">
                <a:solidFill>
                  <a:schemeClr val="bg1"/>
                </a:solidFill>
                <a:cs typeface="Arial"/>
              </a:rPr>
              <a:t> d’</a:t>
            </a:r>
            <a:r>
              <a:rPr lang="it-IT" sz="1200" b="1" spc="300" err="1">
                <a:solidFill>
                  <a:schemeClr val="bg1"/>
                </a:solidFill>
                <a:cs typeface="Arial"/>
              </a:rPr>
              <a:t>Azur</a:t>
            </a:r>
            <a:endParaRPr lang="it-IT" sz="1200" b="1" spc="300">
              <a:solidFill>
                <a:schemeClr val="bg1"/>
              </a:solidFill>
              <a:cs typeface="Arial"/>
            </a:endParaRPr>
          </a:p>
          <a:p>
            <a:pPr marL="179705" indent="-171450">
              <a:spcBef>
                <a:spcPts val="67"/>
              </a:spcBef>
              <a:buFont typeface="Calibri"/>
              <a:buChar char="-"/>
              <a:tabLst>
                <a:tab pos="2197633" algn="l"/>
              </a:tabLst>
            </a:pPr>
            <a:r>
              <a:rPr lang="it-IT" sz="1200" b="1" spc="300" dirty="0">
                <a:solidFill>
                  <a:schemeClr val="bg1"/>
                </a:solidFill>
                <a:cs typeface="Arial"/>
              </a:rPr>
              <a:t>Avignon Université</a:t>
            </a:r>
          </a:p>
        </p:txBody>
      </p:sp>
      <p:sp>
        <p:nvSpPr>
          <p:cNvPr id="41" name="object 7">
            <a:extLst>
              <a:ext uri="{FF2B5EF4-FFF2-40B4-BE49-F238E27FC236}">
                <a16:creationId xmlns:a16="http://schemas.microsoft.com/office/drawing/2014/main" id="{F1BC5F1C-EC3E-984C-8865-06F40DAE29BD}"/>
              </a:ext>
            </a:extLst>
          </p:cNvPr>
          <p:cNvSpPr>
            <a:spLocks noChangeAspect="1"/>
          </p:cNvSpPr>
          <p:nvPr/>
        </p:nvSpPr>
        <p:spPr>
          <a:xfrm>
            <a:off x="6304919" y="4248455"/>
            <a:ext cx="518361" cy="518361"/>
          </a:xfrm>
          <a:custGeom>
            <a:avLst/>
            <a:gdLst/>
            <a:ahLst/>
            <a:cxnLst/>
            <a:rect l="l" t="t" r="r" b="b"/>
            <a:pathLst>
              <a:path w="476250" h="476250">
                <a:moveTo>
                  <a:pt x="0" y="0"/>
                </a:moveTo>
                <a:lnTo>
                  <a:pt x="476249" y="0"/>
                </a:lnTo>
                <a:lnTo>
                  <a:pt x="476249" y="476249"/>
                </a:lnTo>
                <a:lnTo>
                  <a:pt x="0" y="476249"/>
                </a:lnTo>
                <a:lnTo>
                  <a:pt x="0" y="0"/>
                </a:lnTo>
                <a:close/>
              </a:path>
            </a:pathLst>
          </a:custGeom>
          <a:solidFill>
            <a:srgbClr val="F6F7F2"/>
          </a:solidFill>
        </p:spPr>
        <p:txBody>
          <a:bodyPr wrap="square" lIns="0" tIns="0" rIns="0" bIns="0" rtlCol="0"/>
          <a:lstStyle/>
          <a:p>
            <a:endParaRPr sz="1200"/>
          </a:p>
        </p:txBody>
      </p:sp>
      <p:sp>
        <p:nvSpPr>
          <p:cNvPr id="40" name="object 11">
            <a:extLst>
              <a:ext uri="{FF2B5EF4-FFF2-40B4-BE49-F238E27FC236}">
                <a16:creationId xmlns:a16="http://schemas.microsoft.com/office/drawing/2014/main" id="{82A5A473-3062-2C45-A1D3-6D21E20CA317}"/>
              </a:ext>
            </a:extLst>
          </p:cNvPr>
          <p:cNvSpPr txBox="1"/>
          <p:nvPr/>
        </p:nvSpPr>
        <p:spPr>
          <a:xfrm>
            <a:off x="6961064" y="3900842"/>
            <a:ext cx="5125433" cy="2050134"/>
          </a:xfrm>
          <a:prstGeom prst="rect">
            <a:avLst/>
          </a:prstGeom>
          <a:ln>
            <a:noFill/>
          </a:ln>
        </p:spPr>
        <p:txBody>
          <a:bodyPr vert="horz" wrap="square" lIns="0" tIns="8467" rIns="0" bIns="0" rtlCol="0" anchor="t">
            <a:spAutoFit/>
          </a:bodyPr>
          <a:lstStyle/>
          <a:p>
            <a:pPr marL="8255">
              <a:spcBef>
                <a:spcPts val="67"/>
              </a:spcBef>
              <a:tabLst>
                <a:tab pos="2197633" algn="l"/>
              </a:tabLst>
            </a:pPr>
            <a:r>
              <a:rPr lang="it-IT" sz="1600" b="1" spc="300" dirty="0">
                <a:solidFill>
                  <a:schemeClr val="bg1"/>
                </a:solidFill>
                <a:latin typeface="+mj-lt"/>
                <a:cs typeface="Arial"/>
              </a:rPr>
              <a:t>ULTERIORI OPPORTUNITÀ</a:t>
            </a:r>
            <a:endParaRPr lang="en-US" dirty="0"/>
          </a:p>
          <a:p>
            <a:pPr marL="179705" indent="-171450">
              <a:spcBef>
                <a:spcPts val="67"/>
              </a:spcBef>
              <a:buFontTx/>
              <a:buChar char="-"/>
              <a:tabLst>
                <a:tab pos="2197633" algn="l"/>
              </a:tabLst>
            </a:pPr>
            <a:endParaRPr lang="it-IT" sz="1100" b="1" spc="300" dirty="0">
              <a:solidFill>
                <a:schemeClr val="bg1"/>
              </a:solidFill>
              <a:cs typeface="Arial"/>
            </a:endParaRPr>
          </a:p>
          <a:p>
            <a:pPr marL="179705" indent="-171450">
              <a:spcBef>
                <a:spcPts val="67"/>
              </a:spcBef>
              <a:buFont typeface="Arial"/>
              <a:buChar char="•"/>
              <a:tabLst>
                <a:tab pos="2197633" algn="l"/>
              </a:tabLst>
            </a:pPr>
            <a:r>
              <a:rPr lang="it-IT" sz="1100" b="1" spc="300" dirty="0">
                <a:solidFill>
                  <a:schemeClr val="bg1"/>
                </a:solidFill>
                <a:ea typeface="+mn-lt"/>
                <a:cs typeface="+mn-lt"/>
              </a:rPr>
              <a:t>Université </a:t>
            </a:r>
            <a:r>
              <a:rPr lang="it-IT" sz="1100" b="1" spc="300" dirty="0" err="1">
                <a:solidFill>
                  <a:schemeClr val="bg1"/>
                </a:solidFill>
                <a:ea typeface="+mn-lt"/>
                <a:cs typeface="+mn-lt"/>
              </a:rPr>
              <a:t>du</a:t>
            </a:r>
            <a:r>
              <a:rPr lang="it-IT" sz="1100" b="1" spc="300" dirty="0">
                <a:solidFill>
                  <a:schemeClr val="bg1"/>
                </a:solidFill>
                <a:ea typeface="+mn-lt"/>
                <a:cs typeface="+mn-lt"/>
              </a:rPr>
              <a:t> Québec à </a:t>
            </a:r>
            <a:r>
              <a:rPr lang="it-IT" sz="1100" b="1" spc="300" dirty="0" err="1">
                <a:solidFill>
                  <a:schemeClr val="bg1"/>
                </a:solidFill>
                <a:ea typeface="+mn-lt"/>
                <a:cs typeface="+mn-lt"/>
              </a:rPr>
              <a:t>Rimouski</a:t>
            </a:r>
            <a:r>
              <a:rPr lang="it-IT" sz="1100" b="1" spc="300" dirty="0">
                <a:solidFill>
                  <a:schemeClr val="bg1"/>
                </a:solidFill>
                <a:ea typeface="+mn-lt"/>
                <a:cs typeface="+mn-lt"/>
              </a:rPr>
              <a:t> (UQAR)</a:t>
            </a:r>
            <a:endParaRPr lang="en-US" sz="1100" spc="300" dirty="0">
              <a:solidFill>
                <a:schemeClr val="bg1"/>
              </a:solidFill>
              <a:ea typeface="+mn-lt"/>
              <a:cs typeface="+mn-lt"/>
            </a:endParaRPr>
          </a:p>
          <a:p>
            <a:pPr marL="179705" indent="-171450">
              <a:spcBef>
                <a:spcPts val="67"/>
              </a:spcBef>
              <a:buFont typeface="Arial"/>
              <a:buChar char="•"/>
              <a:tabLst>
                <a:tab pos="2197633" algn="l"/>
              </a:tabLst>
            </a:pPr>
            <a:r>
              <a:rPr lang="it-IT" sz="1100" b="1" spc="300" dirty="0">
                <a:solidFill>
                  <a:schemeClr val="bg1"/>
                </a:solidFill>
                <a:ea typeface="+mn-lt"/>
                <a:cs typeface="+mn-lt"/>
              </a:rPr>
              <a:t>Université </a:t>
            </a:r>
            <a:r>
              <a:rPr lang="it-IT" sz="1100" b="1" spc="300" dirty="0" err="1">
                <a:solidFill>
                  <a:schemeClr val="bg1"/>
                </a:solidFill>
                <a:ea typeface="+mn-lt"/>
                <a:cs typeface="+mn-lt"/>
              </a:rPr>
              <a:t>du</a:t>
            </a:r>
            <a:r>
              <a:rPr lang="it-IT" sz="1100" b="1" spc="300" dirty="0">
                <a:solidFill>
                  <a:schemeClr val="bg1"/>
                </a:solidFill>
                <a:ea typeface="+mn-lt"/>
                <a:cs typeface="+mn-lt"/>
              </a:rPr>
              <a:t> Québec à </a:t>
            </a:r>
            <a:r>
              <a:rPr lang="it-IT" sz="1100" b="1" spc="300" dirty="0" err="1">
                <a:solidFill>
                  <a:schemeClr val="bg1"/>
                </a:solidFill>
                <a:ea typeface="+mn-lt"/>
                <a:cs typeface="+mn-lt"/>
              </a:rPr>
              <a:t>Chicoutimi</a:t>
            </a:r>
            <a:r>
              <a:rPr lang="it-IT" sz="1100" b="1" spc="300" dirty="0">
                <a:solidFill>
                  <a:schemeClr val="bg1"/>
                </a:solidFill>
                <a:ea typeface="+mn-lt"/>
                <a:cs typeface="+mn-lt"/>
              </a:rPr>
              <a:t> (UQAC)</a:t>
            </a:r>
          </a:p>
          <a:p>
            <a:pPr marL="179705" indent="-171450">
              <a:spcBef>
                <a:spcPts val="67"/>
              </a:spcBef>
              <a:buFont typeface="Arial"/>
              <a:buChar char="•"/>
              <a:tabLst>
                <a:tab pos="2197633" algn="l"/>
              </a:tabLst>
            </a:pPr>
            <a:r>
              <a:rPr lang="it-IT" sz="1100" b="1" spc="300" dirty="0">
                <a:solidFill>
                  <a:schemeClr val="bg1"/>
                </a:solidFill>
                <a:ea typeface="+mn-lt"/>
                <a:cs typeface="+mn-lt"/>
              </a:rPr>
              <a:t>Université </a:t>
            </a:r>
            <a:r>
              <a:rPr lang="it-IT" sz="1100" b="1" spc="300" dirty="0" err="1">
                <a:solidFill>
                  <a:schemeClr val="bg1"/>
                </a:solidFill>
                <a:ea typeface="+mn-lt"/>
                <a:cs typeface="+mn-lt"/>
              </a:rPr>
              <a:t>Internationale</a:t>
            </a:r>
            <a:r>
              <a:rPr lang="it-IT" sz="1100" b="1" spc="300" dirty="0">
                <a:solidFill>
                  <a:schemeClr val="bg1"/>
                </a:solidFill>
                <a:ea typeface="+mn-lt"/>
                <a:cs typeface="+mn-lt"/>
              </a:rPr>
              <a:t> de Rabat (U.I.R.)</a:t>
            </a:r>
            <a:endParaRPr lang="it-IT" sz="1100" spc="300" dirty="0">
              <a:solidFill>
                <a:schemeClr val="bg1"/>
              </a:solidFill>
              <a:ea typeface="+mn-lt"/>
              <a:cs typeface="+mn-lt"/>
            </a:endParaRPr>
          </a:p>
          <a:p>
            <a:pPr marL="179705" indent="-171450">
              <a:spcBef>
                <a:spcPts val="67"/>
              </a:spcBef>
              <a:buFontTx/>
              <a:buChar char="-"/>
              <a:tabLst>
                <a:tab pos="2197633" algn="l"/>
              </a:tabLst>
            </a:pPr>
            <a:r>
              <a:rPr lang="it-IT" sz="1100" b="1" spc="300" dirty="0">
                <a:solidFill>
                  <a:schemeClr val="bg1"/>
                </a:solidFill>
                <a:cs typeface="Arial"/>
              </a:rPr>
              <a:t>Bureau International </a:t>
            </a:r>
            <a:r>
              <a:rPr lang="it-IT" sz="1100" b="1" spc="300" dirty="0" err="1">
                <a:solidFill>
                  <a:schemeClr val="bg1"/>
                </a:solidFill>
                <a:cs typeface="Arial"/>
              </a:rPr>
              <a:t>des</a:t>
            </a:r>
            <a:r>
              <a:rPr lang="it-IT" sz="1100" b="1" spc="300" dirty="0">
                <a:solidFill>
                  <a:schemeClr val="bg1"/>
                </a:solidFill>
                <a:cs typeface="Arial"/>
              </a:rPr>
              <a:t> </a:t>
            </a:r>
            <a:r>
              <a:rPr lang="it-IT" sz="1100" b="1" spc="300" dirty="0" err="1">
                <a:solidFill>
                  <a:schemeClr val="bg1"/>
                </a:solidFill>
                <a:cs typeface="Arial"/>
              </a:rPr>
              <a:t>Expositions</a:t>
            </a:r>
            <a:r>
              <a:rPr lang="it-IT" sz="1100" b="1" spc="300" dirty="0">
                <a:solidFill>
                  <a:schemeClr val="bg1"/>
                </a:solidFill>
                <a:cs typeface="Arial"/>
              </a:rPr>
              <a:t> (B.I.E.)</a:t>
            </a:r>
          </a:p>
          <a:p>
            <a:pPr marL="179705" indent="-171450">
              <a:spcBef>
                <a:spcPts val="67"/>
              </a:spcBef>
              <a:buFontTx/>
              <a:buChar char="-"/>
              <a:tabLst>
                <a:tab pos="2197633" algn="l"/>
              </a:tabLst>
            </a:pPr>
            <a:r>
              <a:rPr lang="it-IT" sz="1100" b="1" spc="300" dirty="0" err="1">
                <a:solidFill>
                  <a:schemeClr val="bg1"/>
                </a:solidFill>
                <a:cs typeface="Arial"/>
              </a:rPr>
              <a:t>Organisation</a:t>
            </a:r>
            <a:r>
              <a:rPr lang="it-IT" sz="1100" b="1" spc="300" dirty="0">
                <a:solidFill>
                  <a:schemeClr val="bg1"/>
                </a:solidFill>
                <a:cs typeface="Arial"/>
              </a:rPr>
              <a:t> </a:t>
            </a:r>
            <a:r>
              <a:rPr lang="it-IT" sz="1100" b="1" spc="300" dirty="0" err="1">
                <a:solidFill>
                  <a:schemeClr val="bg1"/>
                </a:solidFill>
                <a:cs typeface="Arial"/>
              </a:rPr>
              <a:t>Internationale</a:t>
            </a:r>
            <a:r>
              <a:rPr lang="it-IT" sz="1100" b="1" spc="300" dirty="0">
                <a:solidFill>
                  <a:schemeClr val="bg1"/>
                </a:solidFill>
                <a:cs typeface="Arial"/>
              </a:rPr>
              <a:t> de la </a:t>
            </a:r>
            <a:r>
              <a:rPr lang="it-IT" sz="1100" b="1" spc="300" dirty="0" err="1">
                <a:solidFill>
                  <a:schemeClr val="bg1"/>
                </a:solidFill>
                <a:cs typeface="Arial"/>
              </a:rPr>
              <a:t>Francophonie</a:t>
            </a:r>
            <a:r>
              <a:rPr lang="it-IT" sz="1100" b="1" spc="300" dirty="0">
                <a:solidFill>
                  <a:schemeClr val="bg1"/>
                </a:solidFill>
                <a:cs typeface="Arial"/>
              </a:rPr>
              <a:t> (O.I.F.)</a:t>
            </a:r>
          </a:p>
          <a:p>
            <a:pPr marL="179705" indent="-171450">
              <a:spcBef>
                <a:spcPts val="67"/>
              </a:spcBef>
              <a:buFontTx/>
              <a:buChar char="-"/>
              <a:tabLst>
                <a:tab pos="2197633" algn="l"/>
              </a:tabLst>
            </a:pPr>
            <a:r>
              <a:rPr lang="it-IT" sz="1100" b="1" spc="300" dirty="0">
                <a:solidFill>
                  <a:schemeClr val="bg1"/>
                </a:solidFill>
                <a:cs typeface="Arial"/>
              </a:rPr>
              <a:t>Segretariato Permanente della Convenzione delle Alpi</a:t>
            </a:r>
          </a:p>
          <a:p>
            <a:pPr marL="179705" indent="-171450">
              <a:spcBef>
                <a:spcPts val="67"/>
              </a:spcBef>
              <a:buFontTx/>
              <a:buChar char="-"/>
              <a:tabLst>
                <a:tab pos="2197633" algn="l"/>
              </a:tabLst>
            </a:pPr>
            <a:r>
              <a:rPr lang="it-IT" sz="1100" b="1" spc="300" dirty="0">
                <a:solidFill>
                  <a:schemeClr val="bg1"/>
                </a:solidFill>
                <a:cs typeface="Arial"/>
              </a:rPr>
              <a:t>Tirocini internazionali presso Paesi non partecipanti al Programma Erasmus+</a:t>
            </a:r>
          </a:p>
        </p:txBody>
      </p:sp>
    </p:spTree>
    <p:extLst>
      <p:ext uri="{BB962C8B-B14F-4D97-AF65-F5344CB8AC3E}">
        <p14:creationId xmlns:p14="http://schemas.microsoft.com/office/powerpoint/2010/main" val="855216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AB58A585-52FA-4A45-B2D0-660EC2D22B31}"/>
              </a:ext>
            </a:extLst>
          </p:cNvPr>
          <p:cNvSpPr>
            <a:spLocks noGrp="1"/>
          </p:cNvSpPr>
          <p:nvPr>
            <p:ph type="title"/>
          </p:nvPr>
        </p:nvSpPr>
        <p:spPr>
          <a:xfrm>
            <a:off x="832217" y="393404"/>
            <a:ext cx="5541855" cy="1342045"/>
          </a:xfrm>
        </p:spPr>
        <p:txBody>
          <a:bodyPr rtlCol="0">
            <a:normAutofit/>
          </a:bodyPr>
          <a:lstStyle/>
          <a:p>
            <a:pPr rtl="0"/>
            <a:r>
              <a:rPr lang="it-IT" sz="3600" dirty="0"/>
              <a:t>MOBILITÀ ERASMUS+ </a:t>
            </a:r>
            <a:br>
              <a:rPr lang="it-IT" sz="3600" dirty="0"/>
            </a:br>
            <a:r>
              <a:rPr lang="it-IT" sz="3600" dirty="0"/>
              <a:t>FOR STUDIES</a:t>
            </a:r>
          </a:p>
        </p:txBody>
      </p:sp>
      <p:sp>
        <p:nvSpPr>
          <p:cNvPr id="12" name="Segnaposto testo 11">
            <a:extLst>
              <a:ext uri="{FF2B5EF4-FFF2-40B4-BE49-F238E27FC236}">
                <a16:creationId xmlns:a16="http://schemas.microsoft.com/office/drawing/2014/main" id="{F82458FA-5D5F-6A41-B047-910858C1E142}"/>
              </a:ext>
            </a:extLst>
          </p:cNvPr>
          <p:cNvSpPr>
            <a:spLocks noGrp="1"/>
          </p:cNvSpPr>
          <p:nvPr>
            <p:ph type="body" sz="quarter" idx="12"/>
          </p:nvPr>
        </p:nvSpPr>
        <p:spPr>
          <a:xfrm>
            <a:off x="867719" y="1735449"/>
            <a:ext cx="5758309" cy="879706"/>
          </a:xfrm>
        </p:spPr>
        <p:txBody>
          <a:bodyPr rtlCol="0">
            <a:normAutofit/>
          </a:bodyPr>
          <a:lstStyle/>
          <a:p>
            <a:pPr rtl="0"/>
            <a:r>
              <a:rPr lang="it-IT" sz="1500" dirty="0"/>
              <a:t>PER ULTERIORI INFORMAZIONI</a:t>
            </a:r>
          </a:p>
          <a:p>
            <a:r>
              <a:rPr lang="it-IT" sz="1500" dirty="0">
                <a:hlinkClick r:id="rId3"/>
              </a:rPr>
              <a:t>https://www.univda.it/servizi/mobilita-internazionale/mobilita-erasmus/</a:t>
            </a:r>
            <a:endParaRPr lang="it-IT" sz="1500" dirty="0"/>
          </a:p>
          <a:p>
            <a:endParaRPr lang="it-IT" dirty="0"/>
          </a:p>
        </p:txBody>
      </p:sp>
      <p:sp>
        <p:nvSpPr>
          <p:cNvPr id="13" name="Rettangolo 12">
            <a:extLst>
              <a:ext uri="{FF2B5EF4-FFF2-40B4-BE49-F238E27FC236}">
                <a16:creationId xmlns:a16="http://schemas.microsoft.com/office/drawing/2014/main" id="{2B06EFFE-FF58-0B48-9D02-375F23AFB462}"/>
              </a:ext>
            </a:extLst>
          </p:cNvPr>
          <p:cNvSpPr/>
          <p:nvPr/>
        </p:nvSpPr>
        <p:spPr>
          <a:xfrm>
            <a:off x="6626029" y="393404"/>
            <a:ext cx="5320185" cy="6071191"/>
          </a:xfrm>
          <a:prstGeom prst="rect">
            <a:avLst/>
          </a:prstGeom>
          <a:solidFill>
            <a:srgbClr val="15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C5B0A32-D49E-E542-BFA7-3E40C5188E69}"/>
              </a:ext>
            </a:extLst>
          </p:cNvPr>
          <p:cNvSpPr>
            <a:spLocks noChangeAspect="1"/>
          </p:cNvSpPr>
          <p:nvPr/>
        </p:nvSpPr>
        <p:spPr>
          <a:xfrm>
            <a:off x="6122115" y="122173"/>
            <a:ext cx="984231" cy="983635"/>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CD536519-6AC5-A041-AFB8-BC664E08838A}"/>
              </a:ext>
            </a:extLst>
          </p:cNvPr>
          <p:cNvSpPr>
            <a:spLocks noChangeAspect="1"/>
          </p:cNvSpPr>
          <p:nvPr/>
        </p:nvSpPr>
        <p:spPr>
          <a:xfrm>
            <a:off x="10587516" y="5199937"/>
            <a:ext cx="1508145" cy="150723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11">
            <a:extLst>
              <a:ext uri="{FF2B5EF4-FFF2-40B4-BE49-F238E27FC236}">
                <a16:creationId xmlns:a16="http://schemas.microsoft.com/office/drawing/2014/main" id="{31846FCE-B885-5740-AD70-CC751D22ABA8}"/>
              </a:ext>
            </a:extLst>
          </p:cNvPr>
          <p:cNvSpPr txBox="1">
            <a:spLocks/>
          </p:cNvSpPr>
          <p:nvPr/>
        </p:nvSpPr>
        <p:spPr>
          <a:xfrm>
            <a:off x="6775476" y="1818213"/>
            <a:ext cx="5666547" cy="3386692"/>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dirty="0">
                <a:solidFill>
                  <a:schemeClr val="bg1"/>
                </a:solidFill>
                <a:latin typeface="+mj-lt"/>
              </a:rPr>
              <a:t>REFERENTI PER CORSO DI STUDIO</a:t>
            </a:r>
          </a:p>
          <a:p>
            <a:endParaRPr lang="it-IT" b="1" dirty="0">
              <a:solidFill>
                <a:schemeClr val="bg1"/>
              </a:solidFill>
              <a:latin typeface="+mj-lt"/>
            </a:endParaRPr>
          </a:p>
          <a:p>
            <a:pPr>
              <a:lnSpc>
                <a:spcPct val="150000"/>
              </a:lnSpc>
            </a:pPr>
            <a:r>
              <a:rPr lang="it-IT" b="1" dirty="0">
                <a:solidFill>
                  <a:schemeClr val="bg1"/>
                </a:solidFill>
                <a:latin typeface="+mj-lt"/>
              </a:rPr>
              <a:t>ECO</a:t>
            </a:r>
            <a:r>
              <a:rPr lang="it-IT" b="1" dirty="0">
                <a:solidFill>
                  <a:schemeClr val="bg1"/>
                </a:solidFill>
              </a:rPr>
              <a:t>: Prof.ssa Katia Premazzi*</a:t>
            </a:r>
          </a:p>
          <a:p>
            <a:pPr>
              <a:lnSpc>
                <a:spcPct val="150000"/>
              </a:lnSpc>
            </a:pPr>
            <a:r>
              <a:rPr lang="it-IT" b="1" dirty="0">
                <a:solidFill>
                  <a:schemeClr val="bg1"/>
                </a:solidFill>
                <a:latin typeface="+mj-lt"/>
              </a:rPr>
              <a:t>LIN</a:t>
            </a:r>
            <a:r>
              <a:rPr lang="it-IT" b="1" dirty="0">
                <a:solidFill>
                  <a:schemeClr val="bg1"/>
                </a:solidFill>
              </a:rPr>
              <a:t>: Prof.ssa Françoise </a:t>
            </a:r>
            <a:r>
              <a:rPr lang="it-IT" b="1" dirty="0" err="1">
                <a:solidFill>
                  <a:schemeClr val="bg1"/>
                </a:solidFill>
              </a:rPr>
              <a:t>Rigat</a:t>
            </a:r>
            <a:endParaRPr lang="it-IT" b="1" dirty="0">
              <a:solidFill>
                <a:schemeClr val="bg1"/>
              </a:solidFill>
            </a:endParaRPr>
          </a:p>
          <a:p>
            <a:pPr>
              <a:lnSpc>
                <a:spcPct val="150000"/>
              </a:lnSpc>
            </a:pPr>
            <a:r>
              <a:rPr lang="it-IT" b="1" dirty="0">
                <a:solidFill>
                  <a:schemeClr val="bg1"/>
                </a:solidFill>
                <a:latin typeface="+mj-lt"/>
              </a:rPr>
              <a:t>PSI</a:t>
            </a:r>
            <a:r>
              <a:rPr lang="it-IT" b="1" dirty="0">
                <a:solidFill>
                  <a:schemeClr val="bg1"/>
                </a:solidFill>
              </a:rPr>
              <a:t>: Prof Maurizio </a:t>
            </a:r>
            <a:r>
              <a:rPr lang="it-IT" b="1" dirty="0" err="1">
                <a:solidFill>
                  <a:schemeClr val="bg1"/>
                </a:solidFill>
              </a:rPr>
              <a:t>Gasseau</a:t>
            </a:r>
            <a:r>
              <a:rPr lang="it-IT" b="1" dirty="0">
                <a:solidFill>
                  <a:schemeClr val="bg1"/>
                </a:solidFill>
                <a:latin typeface="+mj-lt"/>
              </a:rPr>
              <a:t>-</a:t>
            </a:r>
            <a:r>
              <a:rPr lang="it-IT" b="1" dirty="0">
                <a:solidFill>
                  <a:schemeClr val="bg1"/>
                </a:solidFill>
              </a:rPr>
              <a:t>Prof.ssa Silvia Testa</a:t>
            </a:r>
          </a:p>
          <a:p>
            <a:pPr>
              <a:lnSpc>
                <a:spcPct val="150000"/>
              </a:lnSpc>
            </a:pPr>
            <a:r>
              <a:rPr lang="it-IT" b="1" dirty="0">
                <a:solidFill>
                  <a:schemeClr val="bg1"/>
                </a:solidFill>
                <a:latin typeface="+mj-lt"/>
              </a:rPr>
              <a:t>SPO</a:t>
            </a:r>
            <a:r>
              <a:rPr lang="it-IT" b="1" dirty="0">
                <a:solidFill>
                  <a:schemeClr val="bg1"/>
                </a:solidFill>
              </a:rPr>
              <a:t>: Prof. Patrik </a:t>
            </a:r>
            <a:r>
              <a:rPr lang="it-IT" b="1" dirty="0" err="1">
                <a:solidFill>
                  <a:schemeClr val="bg1"/>
                </a:solidFill>
              </a:rPr>
              <a:t>Vesan</a:t>
            </a:r>
            <a:endParaRPr lang="it-IT" b="1" dirty="0">
              <a:solidFill>
                <a:schemeClr val="bg1"/>
              </a:solidFill>
            </a:endParaRPr>
          </a:p>
          <a:p>
            <a:pPr>
              <a:lnSpc>
                <a:spcPct val="150000"/>
              </a:lnSpc>
            </a:pPr>
            <a:r>
              <a:rPr lang="it-IT" b="1" dirty="0">
                <a:solidFill>
                  <a:schemeClr val="bg1"/>
                </a:solidFill>
                <a:latin typeface="+mj-lt"/>
              </a:rPr>
              <a:t>SFP</a:t>
            </a:r>
            <a:r>
              <a:rPr lang="it-IT" b="1" dirty="0">
                <a:solidFill>
                  <a:schemeClr val="bg1"/>
                </a:solidFill>
              </a:rPr>
              <a:t>:</a:t>
            </a:r>
            <a:r>
              <a:rPr lang="it-IT" b="1" dirty="0">
                <a:solidFill>
                  <a:schemeClr val="bg1"/>
                </a:solidFill>
                <a:latin typeface="+mj-lt"/>
              </a:rPr>
              <a:t> </a:t>
            </a:r>
            <a:r>
              <a:rPr lang="it-IT" b="1" dirty="0">
                <a:solidFill>
                  <a:schemeClr val="bg1"/>
                </a:solidFill>
              </a:rPr>
              <a:t>Prof. Teresa Grange</a:t>
            </a:r>
          </a:p>
          <a:p>
            <a:pPr>
              <a:lnSpc>
                <a:spcPct val="150000"/>
              </a:lnSpc>
            </a:pPr>
            <a:r>
              <a:rPr lang="it-IT" b="1" dirty="0">
                <a:solidFill>
                  <a:schemeClr val="bg1"/>
                </a:solidFill>
                <a:latin typeface="+mj-lt"/>
              </a:rPr>
              <a:t>LM ECO</a:t>
            </a:r>
            <a:r>
              <a:rPr lang="it-IT" b="1" dirty="0">
                <a:solidFill>
                  <a:schemeClr val="bg1"/>
                </a:solidFill>
              </a:rPr>
              <a:t>: Prof. Giampaolo Viglia</a:t>
            </a:r>
          </a:p>
        </p:txBody>
      </p:sp>
      <p:pic>
        <p:nvPicPr>
          <p:cNvPr id="17" name="Immagine 16">
            <a:extLst>
              <a:ext uri="{FF2B5EF4-FFF2-40B4-BE49-F238E27FC236}">
                <a16:creationId xmlns:a16="http://schemas.microsoft.com/office/drawing/2014/main" id="{97FDF7D8-6C87-484E-BA8C-9EFBCB7C8C97}"/>
              </a:ext>
            </a:extLst>
          </p:cNvPr>
          <p:cNvPicPr>
            <a:picLocks noChangeAspect="1"/>
          </p:cNvPicPr>
          <p:nvPr/>
        </p:nvPicPr>
        <p:blipFill>
          <a:blip r:embed="rId4"/>
          <a:stretch>
            <a:fillRect/>
          </a:stretch>
        </p:blipFill>
        <p:spPr>
          <a:xfrm>
            <a:off x="867719" y="4363929"/>
            <a:ext cx="695256" cy="695256"/>
          </a:xfrm>
          <a:prstGeom prst="rect">
            <a:avLst/>
          </a:prstGeom>
        </p:spPr>
      </p:pic>
      <p:pic>
        <p:nvPicPr>
          <p:cNvPr id="19" name="Immagine 18">
            <a:extLst>
              <a:ext uri="{FF2B5EF4-FFF2-40B4-BE49-F238E27FC236}">
                <a16:creationId xmlns:a16="http://schemas.microsoft.com/office/drawing/2014/main" id="{D156961A-4037-7E47-BEA9-B631E62CAE68}"/>
              </a:ext>
            </a:extLst>
          </p:cNvPr>
          <p:cNvPicPr>
            <a:picLocks noChangeAspect="1"/>
          </p:cNvPicPr>
          <p:nvPr/>
        </p:nvPicPr>
        <p:blipFill>
          <a:blip r:embed="rId5"/>
          <a:stretch>
            <a:fillRect/>
          </a:stretch>
        </p:blipFill>
        <p:spPr>
          <a:xfrm>
            <a:off x="867719" y="5325657"/>
            <a:ext cx="694800" cy="694800"/>
          </a:xfrm>
          <a:prstGeom prst="rect">
            <a:avLst/>
          </a:prstGeom>
        </p:spPr>
      </p:pic>
      <p:sp>
        <p:nvSpPr>
          <p:cNvPr id="20" name="Segnaposto testo 11">
            <a:extLst>
              <a:ext uri="{FF2B5EF4-FFF2-40B4-BE49-F238E27FC236}">
                <a16:creationId xmlns:a16="http://schemas.microsoft.com/office/drawing/2014/main" id="{7AB3F417-16F2-764A-A694-6D755A4A533E}"/>
              </a:ext>
            </a:extLst>
          </p:cNvPr>
          <p:cNvSpPr txBox="1">
            <a:spLocks/>
          </p:cNvSpPr>
          <p:nvPr/>
        </p:nvSpPr>
        <p:spPr>
          <a:xfrm>
            <a:off x="1860465" y="4409978"/>
            <a:ext cx="3721594" cy="602887"/>
          </a:xfrm>
          <a:prstGeom prst="rect">
            <a:avLst/>
          </a:prstGeom>
        </p:spPr>
        <p:txBody>
          <a:bodyPr vert="horz" lIns="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latin typeface="+mj-lt"/>
              </a:rPr>
              <a:t>PUBBLICAZIONE BANDO:</a:t>
            </a:r>
          </a:p>
          <a:p>
            <a:r>
              <a:rPr lang="it-IT" dirty="0"/>
              <a:t>NOVEMBRE</a:t>
            </a:r>
          </a:p>
        </p:txBody>
      </p:sp>
      <p:sp>
        <p:nvSpPr>
          <p:cNvPr id="21" name="Segnaposto testo 11">
            <a:extLst>
              <a:ext uri="{FF2B5EF4-FFF2-40B4-BE49-F238E27FC236}">
                <a16:creationId xmlns:a16="http://schemas.microsoft.com/office/drawing/2014/main" id="{F864E60D-665C-D84D-A4EB-689BB1C6932F}"/>
              </a:ext>
            </a:extLst>
          </p:cNvPr>
          <p:cNvSpPr txBox="1">
            <a:spLocks/>
          </p:cNvSpPr>
          <p:nvPr/>
        </p:nvSpPr>
        <p:spPr>
          <a:xfrm>
            <a:off x="1860465" y="5371613"/>
            <a:ext cx="3721594" cy="602887"/>
          </a:xfrm>
          <a:prstGeom prst="rect">
            <a:avLst/>
          </a:prstGeom>
        </p:spPr>
        <p:txBody>
          <a:bodyPr vert="horz" lIns="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latin typeface="+mj-lt"/>
              </a:rPr>
              <a:t>BORSE DI STUDIO PREVISTE:</a:t>
            </a:r>
          </a:p>
          <a:p>
            <a:r>
              <a:rPr lang="it-IT" dirty="0"/>
              <a:t>€ 250-350 AL MESE</a:t>
            </a:r>
          </a:p>
        </p:txBody>
      </p:sp>
      <p:sp>
        <p:nvSpPr>
          <p:cNvPr id="2" name="CasellaDiTesto 1">
            <a:extLst>
              <a:ext uri="{FF2B5EF4-FFF2-40B4-BE49-F238E27FC236}">
                <a16:creationId xmlns:a16="http://schemas.microsoft.com/office/drawing/2014/main" id="{01616424-EF46-3C49-A02B-C68A184DF0DA}"/>
              </a:ext>
            </a:extLst>
          </p:cNvPr>
          <p:cNvSpPr txBox="1"/>
          <p:nvPr/>
        </p:nvSpPr>
        <p:spPr>
          <a:xfrm>
            <a:off x="832217" y="2644631"/>
            <a:ext cx="5506353" cy="1200329"/>
          </a:xfrm>
          <a:prstGeom prst="rect">
            <a:avLst/>
          </a:prstGeom>
          <a:noFill/>
        </p:spPr>
        <p:txBody>
          <a:bodyPr wrap="square" rtlCol="0">
            <a:spAutoFit/>
          </a:bodyPr>
          <a:lstStyle/>
          <a:p>
            <a:pPr algn="just"/>
            <a:r>
              <a:rPr lang="it-IT" dirty="0"/>
              <a:t>È rivolto a tutti gli studenti iscritti che vogliono trascorrere un periodo di studio presso le università straniere che hanno sottoscritto un accordo bilaterale con il nostro Ateneo nell’ambito del programma Erasmus+.</a:t>
            </a:r>
          </a:p>
        </p:txBody>
      </p:sp>
    </p:spTree>
    <p:extLst>
      <p:ext uri="{BB962C8B-B14F-4D97-AF65-F5344CB8AC3E}">
        <p14:creationId xmlns:p14="http://schemas.microsoft.com/office/powerpoint/2010/main" val="675229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AB58A585-52FA-4A45-B2D0-660EC2D22B31}"/>
              </a:ext>
            </a:extLst>
          </p:cNvPr>
          <p:cNvSpPr>
            <a:spLocks noGrp="1"/>
          </p:cNvSpPr>
          <p:nvPr>
            <p:ph type="title"/>
          </p:nvPr>
        </p:nvSpPr>
        <p:spPr>
          <a:xfrm>
            <a:off x="832217" y="393404"/>
            <a:ext cx="5541855" cy="1342045"/>
          </a:xfrm>
        </p:spPr>
        <p:txBody>
          <a:bodyPr rtlCol="0">
            <a:normAutofit/>
          </a:bodyPr>
          <a:lstStyle/>
          <a:p>
            <a:pPr rtl="0"/>
            <a:r>
              <a:rPr lang="it-IT" sz="3600" dirty="0"/>
              <a:t>MOBILITÀ PER </a:t>
            </a:r>
            <a:br>
              <a:rPr lang="it-IT" sz="3600" dirty="0"/>
            </a:br>
            <a:r>
              <a:rPr lang="it-IT" sz="3600" dirty="0"/>
              <a:t>DOPPIO DIPLOMA</a:t>
            </a:r>
          </a:p>
        </p:txBody>
      </p:sp>
      <p:sp>
        <p:nvSpPr>
          <p:cNvPr id="12" name="Segnaposto testo 11">
            <a:extLst>
              <a:ext uri="{FF2B5EF4-FFF2-40B4-BE49-F238E27FC236}">
                <a16:creationId xmlns:a16="http://schemas.microsoft.com/office/drawing/2014/main" id="{F82458FA-5D5F-6A41-B047-910858C1E142}"/>
              </a:ext>
            </a:extLst>
          </p:cNvPr>
          <p:cNvSpPr>
            <a:spLocks noGrp="1"/>
          </p:cNvSpPr>
          <p:nvPr>
            <p:ph type="body" sz="quarter" idx="12"/>
          </p:nvPr>
        </p:nvSpPr>
        <p:spPr>
          <a:xfrm>
            <a:off x="867720" y="1822269"/>
            <a:ext cx="5608862" cy="879706"/>
          </a:xfrm>
        </p:spPr>
        <p:txBody>
          <a:bodyPr rtlCol="0">
            <a:normAutofit fontScale="70000" lnSpcReduction="20000"/>
          </a:bodyPr>
          <a:lstStyle/>
          <a:p>
            <a:pPr rtl="0"/>
            <a:r>
              <a:rPr lang="it-IT" sz="2200" dirty="0"/>
              <a:t>PER ULTERIORI INFORMAZIONI</a:t>
            </a:r>
          </a:p>
          <a:p>
            <a:r>
              <a:rPr lang="it-IT" sz="2200" dirty="0">
                <a:hlinkClick r:id="rId3"/>
              </a:rPr>
              <a:t>https://www.univda.it/servizi/mobilita-internazionale/mobilita-internazionali-per-doppi-diplomi/</a:t>
            </a:r>
            <a:endParaRPr lang="it-IT" sz="2200" dirty="0"/>
          </a:p>
        </p:txBody>
      </p:sp>
      <p:sp>
        <p:nvSpPr>
          <p:cNvPr id="13" name="Rettangolo 12">
            <a:extLst>
              <a:ext uri="{FF2B5EF4-FFF2-40B4-BE49-F238E27FC236}">
                <a16:creationId xmlns:a16="http://schemas.microsoft.com/office/drawing/2014/main" id="{2B06EFFE-FF58-0B48-9D02-375F23AFB462}"/>
              </a:ext>
            </a:extLst>
          </p:cNvPr>
          <p:cNvSpPr/>
          <p:nvPr/>
        </p:nvSpPr>
        <p:spPr>
          <a:xfrm>
            <a:off x="6626029" y="393404"/>
            <a:ext cx="5320185" cy="6071191"/>
          </a:xfrm>
          <a:prstGeom prst="rect">
            <a:avLst/>
          </a:prstGeom>
          <a:solidFill>
            <a:srgbClr val="15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C5B0A32-D49E-E542-BFA7-3E40C5188E69}"/>
              </a:ext>
            </a:extLst>
          </p:cNvPr>
          <p:cNvSpPr>
            <a:spLocks noChangeAspect="1"/>
          </p:cNvSpPr>
          <p:nvPr/>
        </p:nvSpPr>
        <p:spPr>
          <a:xfrm>
            <a:off x="6122115" y="122173"/>
            <a:ext cx="984231" cy="983635"/>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11">
            <a:extLst>
              <a:ext uri="{FF2B5EF4-FFF2-40B4-BE49-F238E27FC236}">
                <a16:creationId xmlns:a16="http://schemas.microsoft.com/office/drawing/2014/main" id="{31846FCE-B885-5740-AD70-CC751D22ABA8}"/>
              </a:ext>
            </a:extLst>
          </p:cNvPr>
          <p:cNvSpPr txBox="1">
            <a:spLocks/>
          </p:cNvSpPr>
          <p:nvPr/>
        </p:nvSpPr>
        <p:spPr>
          <a:xfrm>
            <a:off x="6783582" y="432414"/>
            <a:ext cx="5031048" cy="6041041"/>
          </a:xfrm>
          <a:prstGeom prst="rect">
            <a:avLst/>
          </a:prstGeom>
        </p:spPr>
        <p:txBody>
          <a:bodyPr vert="horz" lIns="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b="1" dirty="0">
                <a:solidFill>
                  <a:schemeClr val="bg1"/>
                </a:solidFill>
                <a:latin typeface="+mj-lt"/>
              </a:rPr>
              <a:t>LINGUE E COMUNICAZIONE PER L’IMPRESA E IL TURISMO</a:t>
            </a:r>
          </a:p>
          <a:p>
            <a:pPr algn="ctr"/>
            <a:r>
              <a:rPr lang="it-IT" sz="1200" b="1" dirty="0">
                <a:solidFill>
                  <a:schemeClr val="bg1"/>
                </a:solidFill>
              </a:rPr>
              <a:t>II anno di corso</a:t>
            </a:r>
          </a:p>
          <a:p>
            <a:pPr algn="ctr">
              <a:lnSpc>
                <a:spcPct val="100000"/>
              </a:lnSpc>
            </a:pPr>
            <a:r>
              <a:rPr lang="it-IT" sz="1300" b="1" dirty="0">
                <a:solidFill>
                  <a:schemeClr val="bg1"/>
                </a:solidFill>
              </a:rPr>
              <a:t>Université Savoie Mont Blanc </a:t>
            </a:r>
          </a:p>
          <a:p>
            <a:pPr algn="ctr">
              <a:lnSpc>
                <a:spcPct val="100000"/>
              </a:lnSpc>
            </a:pPr>
            <a:r>
              <a:rPr lang="it-IT" sz="1300" b="1" dirty="0">
                <a:solidFill>
                  <a:schemeClr val="bg1"/>
                </a:solidFill>
              </a:rPr>
              <a:t>Chambéry (FR)</a:t>
            </a:r>
          </a:p>
          <a:p>
            <a:pPr algn="ctr">
              <a:lnSpc>
                <a:spcPct val="100000"/>
              </a:lnSpc>
            </a:pPr>
            <a:r>
              <a:rPr lang="it-IT" sz="1300" b="1" dirty="0">
                <a:solidFill>
                  <a:schemeClr val="bg1"/>
                </a:solidFill>
              </a:rPr>
              <a:t>O</a:t>
            </a:r>
          </a:p>
          <a:p>
            <a:pPr algn="ctr">
              <a:lnSpc>
                <a:spcPct val="100000"/>
              </a:lnSpc>
            </a:pPr>
            <a:r>
              <a:rPr lang="it-IT" sz="1300" b="1" dirty="0">
                <a:solidFill>
                  <a:schemeClr val="bg1"/>
                </a:solidFill>
                <a:latin typeface="Gill Sans Nova Light"/>
              </a:rPr>
              <a:t>l° semestre del </a:t>
            </a:r>
            <a:r>
              <a:rPr lang="it-IT" sz="1300" b="1" dirty="0" err="1">
                <a:solidFill>
                  <a:schemeClr val="bg1"/>
                </a:solidFill>
                <a:latin typeface="Gill Sans Nova Light"/>
              </a:rPr>
              <a:t>lll</a:t>
            </a:r>
            <a:r>
              <a:rPr lang="it-IT" sz="1300" b="1" dirty="0">
                <a:solidFill>
                  <a:schemeClr val="bg1"/>
                </a:solidFill>
                <a:latin typeface="Gill Sans Nova Light"/>
              </a:rPr>
              <a:t>° anno</a:t>
            </a:r>
          </a:p>
          <a:p>
            <a:pPr algn="ctr">
              <a:lnSpc>
                <a:spcPct val="100000"/>
              </a:lnSpc>
            </a:pPr>
            <a:r>
              <a:rPr lang="it-IT" sz="1300" b="1" dirty="0">
                <a:solidFill>
                  <a:schemeClr val="bg1"/>
                </a:solidFill>
                <a:latin typeface="Gill Sans Nova Light"/>
              </a:rPr>
              <a:t>  Avignon Université (FR)</a:t>
            </a:r>
            <a:endParaRPr lang="it-IT" dirty="0">
              <a:solidFill>
                <a:schemeClr val="bg1"/>
              </a:solidFill>
            </a:endParaRPr>
          </a:p>
          <a:p>
            <a:pPr algn="ctr">
              <a:lnSpc>
                <a:spcPct val="100000"/>
              </a:lnSpc>
            </a:pPr>
            <a:endParaRPr lang="it-IT" b="1" dirty="0">
              <a:solidFill>
                <a:schemeClr val="bg1"/>
              </a:solidFill>
              <a:latin typeface="Gill Sans Nova Light"/>
            </a:endParaRPr>
          </a:p>
          <a:p>
            <a:pPr algn="ctr">
              <a:lnSpc>
                <a:spcPct val="100000"/>
              </a:lnSpc>
            </a:pPr>
            <a:r>
              <a:rPr lang="it-IT" b="1" dirty="0">
                <a:solidFill>
                  <a:schemeClr val="bg1"/>
                </a:solidFill>
                <a:latin typeface="+mj-lt"/>
              </a:rPr>
              <a:t>SCIENZE POLITICHE E DELLE RELAZIONI INTERNAZIONALI</a:t>
            </a:r>
          </a:p>
          <a:p>
            <a:pPr algn="ctr">
              <a:lnSpc>
                <a:spcPct val="100000"/>
              </a:lnSpc>
            </a:pPr>
            <a:r>
              <a:rPr lang="it-IT" sz="1200" b="1" dirty="0">
                <a:solidFill>
                  <a:schemeClr val="bg1"/>
                </a:solidFill>
              </a:rPr>
              <a:t>III anno di corso</a:t>
            </a:r>
          </a:p>
          <a:p>
            <a:pPr algn="ctr">
              <a:lnSpc>
                <a:spcPct val="100000"/>
              </a:lnSpc>
            </a:pPr>
            <a:r>
              <a:rPr lang="it-IT" sz="1300" dirty="0">
                <a:solidFill>
                  <a:schemeClr val="bg1"/>
                </a:solidFill>
              </a:rPr>
              <a:t>Université Savoie Mont Blanc  (Chambéry – FR) oppure </a:t>
            </a:r>
            <a:br>
              <a:rPr lang="it-IT" sz="1300" dirty="0">
                <a:solidFill>
                  <a:schemeClr val="bg1"/>
                </a:solidFill>
              </a:rPr>
            </a:br>
            <a:r>
              <a:rPr lang="it-IT" sz="1300" dirty="0" err="1">
                <a:solidFill>
                  <a:schemeClr val="bg1"/>
                </a:solidFill>
              </a:rPr>
              <a:t>Universidad</a:t>
            </a:r>
            <a:r>
              <a:rPr lang="it-IT" sz="1300" dirty="0">
                <a:solidFill>
                  <a:schemeClr val="bg1"/>
                </a:solidFill>
              </a:rPr>
              <a:t> de Zaragoza (</a:t>
            </a:r>
            <a:r>
              <a:rPr lang="it-IT" sz="1300" dirty="0" err="1">
                <a:solidFill>
                  <a:schemeClr val="bg1"/>
                </a:solidFill>
              </a:rPr>
              <a:t>Huesca</a:t>
            </a:r>
            <a:r>
              <a:rPr lang="it-IT" sz="1300" dirty="0">
                <a:solidFill>
                  <a:schemeClr val="bg1"/>
                </a:solidFill>
              </a:rPr>
              <a:t> – ES)</a:t>
            </a:r>
          </a:p>
          <a:p>
            <a:pPr algn="ctr">
              <a:lnSpc>
                <a:spcPct val="100000"/>
              </a:lnSpc>
            </a:pPr>
            <a:endParaRPr lang="it-IT" dirty="0">
              <a:solidFill>
                <a:schemeClr val="bg1"/>
              </a:solidFill>
            </a:endParaRPr>
          </a:p>
          <a:p>
            <a:pPr algn="ctr">
              <a:lnSpc>
                <a:spcPct val="110000"/>
              </a:lnSpc>
            </a:pPr>
            <a:r>
              <a:rPr lang="it-IT" b="1" dirty="0">
                <a:solidFill>
                  <a:schemeClr val="bg1"/>
                </a:solidFill>
                <a:latin typeface="+mj-lt"/>
              </a:rPr>
              <a:t>MAGISTRALE IN ECONOMIA E POLITICHE DEL TERRITORIO E DELL’IMPRESA (laurea magistrale)</a:t>
            </a:r>
          </a:p>
          <a:p>
            <a:pPr algn="ctr">
              <a:lnSpc>
                <a:spcPct val="100000"/>
              </a:lnSpc>
            </a:pPr>
            <a:r>
              <a:rPr lang="it-IT" sz="1200" b="1" dirty="0">
                <a:solidFill>
                  <a:schemeClr val="bg1"/>
                </a:solidFill>
              </a:rPr>
              <a:t>II anno di corso</a:t>
            </a:r>
          </a:p>
          <a:p>
            <a:pPr algn="ctr">
              <a:lnSpc>
                <a:spcPct val="100000"/>
              </a:lnSpc>
            </a:pPr>
            <a:r>
              <a:rPr lang="it-IT" sz="1300" dirty="0">
                <a:solidFill>
                  <a:schemeClr val="bg1"/>
                </a:solidFill>
              </a:rPr>
              <a:t>Université Savoie Mont Blanc  (Chambéry – FR) oppure </a:t>
            </a:r>
            <a:br>
              <a:rPr lang="it-IT" sz="1300" dirty="0">
                <a:solidFill>
                  <a:schemeClr val="bg1"/>
                </a:solidFill>
              </a:rPr>
            </a:br>
            <a:r>
              <a:rPr lang="it-IT" sz="1300" dirty="0">
                <a:solidFill>
                  <a:schemeClr val="bg1"/>
                </a:solidFill>
              </a:rPr>
              <a:t>Université </a:t>
            </a:r>
            <a:r>
              <a:rPr lang="it-IT" sz="1300" dirty="0" err="1">
                <a:solidFill>
                  <a:schemeClr val="bg1"/>
                </a:solidFill>
              </a:rPr>
              <a:t>Côte</a:t>
            </a:r>
            <a:r>
              <a:rPr lang="it-IT" sz="1300" dirty="0">
                <a:solidFill>
                  <a:schemeClr val="bg1"/>
                </a:solidFill>
              </a:rPr>
              <a:t> d’</a:t>
            </a:r>
            <a:r>
              <a:rPr lang="it-IT" sz="1300" dirty="0" err="1">
                <a:solidFill>
                  <a:schemeClr val="bg1"/>
                </a:solidFill>
              </a:rPr>
              <a:t>Azur</a:t>
            </a:r>
            <a:r>
              <a:rPr lang="it-IT" sz="1300" dirty="0">
                <a:solidFill>
                  <a:schemeClr val="bg1"/>
                </a:solidFill>
              </a:rPr>
              <a:t> (</a:t>
            </a:r>
            <a:r>
              <a:rPr lang="it-IT" sz="1300" dirty="0" err="1">
                <a:solidFill>
                  <a:schemeClr val="bg1"/>
                </a:solidFill>
              </a:rPr>
              <a:t>Nice</a:t>
            </a:r>
            <a:r>
              <a:rPr lang="it-IT" sz="1300" dirty="0">
                <a:solidFill>
                  <a:schemeClr val="bg1"/>
                </a:solidFill>
              </a:rPr>
              <a:t> - FR</a:t>
            </a:r>
            <a:r>
              <a:rPr lang="it-IT" dirty="0">
                <a:solidFill>
                  <a:schemeClr val="bg1"/>
                </a:solidFill>
              </a:rPr>
              <a:t>)</a:t>
            </a:r>
          </a:p>
          <a:p>
            <a:pPr>
              <a:lnSpc>
                <a:spcPct val="100000"/>
              </a:lnSpc>
            </a:pPr>
            <a:endParaRPr lang="it-IT" dirty="0">
              <a:solidFill>
                <a:schemeClr val="bg1"/>
              </a:solidFill>
            </a:endParaRPr>
          </a:p>
        </p:txBody>
      </p:sp>
      <p:sp>
        <p:nvSpPr>
          <p:cNvPr id="9" name="Rettangolo 8">
            <a:extLst>
              <a:ext uri="{FF2B5EF4-FFF2-40B4-BE49-F238E27FC236}">
                <a16:creationId xmlns:a16="http://schemas.microsoft.com/office/drawing/2014/main" id="{84BDFCE6-796C-5A43-BC5F-8DFA0A7ABFCB}"/>
              </a:ext>
            </a:extLst>
          </p:cNvPr>
          <p:cNvSpPr/>
          <p:nvPr/>
        </p:nvSpPr>
        <p:spPr>
          <a:xfrm>
            <a:off x="8897157" y="2648988"/>
            <a:ext cx="795647" cy="9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FC660D6B-8BDD-A64C-BFBE-CF38B607D789}"/>
              </a:ext>
            </a:extLst>
          </p:cNvPr>
          <p:cNvSpPr/>
          <p:nvPr/>
        </p:nvSpPr>
        <p:spPr>
          <a:xfrm>
            <a:off x="8901282" y="4324198"/>
            <a:ext cx="795647" cy="9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8F02AF4B-1D5D-3548-A0AC-A4C33F55FE9E}"/>
              </a:ext>
            </a:extLst>
          </p:cNvPr>
          <p:cNvSpPr txBox="1"/>
          <p:nvPr/>
        </p:nvSpPr>
        <p:spPr>
          <a:xfrm>
            <a:off x="832217" y="3325418"/>
            <a:ext cx="5506353" cy="1477328"/>
          </a:xfrm>
          <a:prstGeom prst="rect">
            <a:avLst/>
          </a:prstGeom>
          <a:noFill/>
        </p:spPr>
        <p:txBody>
          <a:bodyPr wrap="square" rtlCol="0">
            <a:spAutoFit/>
          </a:bodyPr>
          <a:lstStyle/>
          <a:p>
            <a:pPr algn="just"/>
            <a:r>
              <a:rPr lang="it-IT" dirty="0"/>
              <a:t>È rivolto a tutti gli studenti iscritti che vogliono conseguire un duplice titolo di studi presso le università straniere che hanno sottoscritto una convenzione quadro con il nostro Ateneo, stipulando un accordo per la realizzazione di un progetto di scambio.</a:t>
            </a:r>
          </a:p>
        </p:txBody>
      </p:sp>
    </p:spTree>
    <p:extLst>
      <p:ext uri="{BB962C8B-B14F-4D97-AF65-F5344CB8AC3E}">
        <p14:creationId xmlns:p14="http://schemas.microsoft.com/office/powerpoint/2010/main" val="333451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AB58A585-52FA-4A45-B2D0-660EC2D22B31}"/>
              </a:ext>
            </a:extLst>
          </p:cNvPr>
          <p:cNvSpPr>
            <a:spLocks noGrp="1"/>
          </p:cNvSpPr>
          <p:nvPr>
            <p:ph type="title"/>
          </p:nvPr>
        </p:nvSpPr>
        <p:spPr>
          <a:xfrm>
            <a:off x="870933" y="393404"/>
            <a:ext cx="5541855" cy="1342045"/>
          </a:xfrm>
        </p:spPr>
        <p:txBody>
          <a:bodyPr rtlCol="0">
            <a:normAutofit/>
          </a:bodyPr>
          <a:lstStyle/>
          <a:p>
            <a:r>
              <a:rPr lang="it-IT" sz="3600" dirty="0"/>
              <a:t>MOBILITÀ ERASMUS+ </a:t>
            </a:r>
            <a:br>
              <a:rPr lang="it-IT" sz="3600" dirty="0"/>
            </a:br>
            <a:r>
              <a:rPr lang="it-IT" sz="3600" dirty="0"/>
              <a:t>FOR  TRAINEESHIP</a:t>
            </a:r>
          </a:p>
        </p:txBody>
      </p:sp>
      <p:sp>
        <p:nvSpPr>
          <p:cNvPr id="12" name="Segnaposto testo 11">
            <a:extLst>
              <a:ext uri="{FF2B5EF4-FFF2-40B4-BE49-F238E27FC236}">
                <a16:creationId xmlns:a16="http://schemas.microsoft.com/office/drawing/2014/main" id="{F82458FA-5D5F-6A41-B047-910858C1E142}"/>
              </a:ext>
            </a:extLst>
          </p:cNvPr>
          <p:cNvSpPr>
            <a:spLocks noGrp="1"/>
          </p:cNvSpPr>
          <p:nvPr>
            <p:ph type="body" sz="quarter" idx="12"/>
          </p:nvPr>
        </p:nvSpPr>
        <p:spPr>
          <a:xfrm>
            <a:off x="870933" y="1750963"/>
            <a:ext cx="5758309" cy="879706"/>
          </a:xfrm>
        </p:spPr>
        <p:txBody>
          <a:bodyPr rtlCol="0">
            <a:normAutofit fontScale="92500" lnSpcReduction="20000"/>
          </a:bodyPr>
          <a:lstStyle/>
          <a:p>
            <a:pPr rtl="0"/>
            <a:r>
              <a:rPr lang="it-IT" sz="1600" dirty="0"/>
              <a:t>PER ULTERIORI INFORMAZIONI</a:t>
            </a:r>
          </a:p>
          <a:p>
            <a:r>
              <a:rPr lang="it-IT" sz="1600" dirty="0">
                <a:hlinkClick r:id="rId3"/>
              </a:rPr>
              <a:t>https://www.univda.it/servizi/mobilita-internazionale/mobilita-erasmus/mobilita-studio-traineeship/</a:t>
            </a:r>
            <a:endParaRPr lang="it-IT" sz="1600" dirty="0"/>
          </a:p>
          <a:p>
            <a:endParaRPr lang="it-IT" dirty="0"/>
          </a:p>
        </p:txBody>
      </p:sp>
      <p:sp>
        <p:nvSpPr>
          <p:cNvPr id="13" name="Rettangolo 12">
            <a:extLst>
              <a:ext uri="{FF2B5EF4-FFF2-40B4-BE49-F238E27FC236}">
                <a16:creationId xmlns:a16="http://schemas.microsoft.com/office/drawing/2014/main" id="{2B06EFFE-FF58-0B48-9D02-375F23AFB462}"/>
              </a:ext>
            </a:extLst>
          </p:cNvPr>
          <p:cNvSpPr/>
          <p:nvPr/>
        </p:nvSpPr>
        <p:spPr>
          <a:xfrm>
            <a:off x="6626029" y="393404"/>
            <a:ext cx="5320185" cy="6071191"/>
          </a:xfrm>
          <a:prstGeom prst="rect">
            <a:avLst/>
          </a:prstGeom>
          <a:solidFill>
            <a:srgbClr val="15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C5B0A32-D49E-E542-BFA7-3E40C5188E69}"/>
              </a:ext>
            </a:extLst>
          </p:cNvPr>
          <p:cNvSpPr>
            <a:spLocks noChangeAspect="1"/>
          </p:cNvSpPr>
          <p:nvPr/>
        </p:nvSpPr>
        <p:spPr>
          <a:xfrm>
            <a:off x="6122115" y="122173"/>
            <a:ext cx="984231" cy="983635"/>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CD536519-6AC5-A041-AFB8-BC664E08838A}"/>
              </a:ext>
            </a:extLst>
          </p:cNvPr>
          <p:cNvSpPr>
            <a:spLocks noChangeAspect="1"/>
          </p:cNvSpPr>
          <p:nvPr/>
        </p:nvSpPr>
        <p:spPr>
          <a:xfrm>
            <a:off x="10587516" y="5199937"/>
            <a:ext cx="1508145" cy="150723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11">
            <a:extLst>
              <a:ext uri="{FF2B5EF4-FFF2-40B4-BE49-F238E27FC236}">
                <a16:creationId xmlns:a16="http://schemas.microsoft.com/office/drawing/2014/main" id="{31846FCE-B885-5740-AD70-CC751D22ABA8}"/>
              </a:ext>
            </a:extLst>
          </p:cNvPr>
          <p:cNvSpPr txBox="1">
            <a:spLocks/>
          </p:cNvSpPr>
          <p:nvPr/>
        </p:nvSpPr>
        <p:spPr>
          <a:xfrm>
            <a:off x="6775476" y="1818213"/>
            <a:ext cx="5666547" cy="3386692"/>
          </a:xfrm>
          <a:prstGeom prst="rect">
            <a:avLst/>
          </a:prstGeom>
        </p:spPr>
        <p:txBody>
          <a:bodyPr vert="horz" lIns="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dirty="0">
                <a:solidFill>
                  <a:schemeClr val="bg1"/>
                </a:solidFill>
                <a:latin typeface="+mj-lt"/>
              </a:rPr>
              <a:t>REFERENTI PER CORSO DI STUDIO</a:t>
            </a:r>
          </a:p>
          <a:p>
            <a:endParaRPr lang="it-IT" b="1" dirty="0">
              <a:solidFill>
                <a:schemeClr val="bg1"/>
              </a:solidFill>
              <a:latin typeface="+mj-lt"/>
            </a:endParaRPr>
          </a:p>
          <a:p>
            <a:pPr>
              <a:lnSpc>
                <a:spcPct val="150000"/>
              </a:lnSpc>
            </a:pPr>
            <a:r>
              <a:rPr lang="it-IT" b="1" dirty="0">
                <a:solidFill>
                  <a:schemeClr val="bg1"/>
                </a:solidFill>
                <a:latin typeface="+mj-lt"/>
              </a:rPr>
              <a:t>ECO</a:t>
            </a:r>
            <a:r>
              <a:rPr lang="it-IT" b="1" dirty="0">
                <a:solidFill>
                  <a:schemeClr val="bg1"/>
                </a:solidFill>
              </a:rPr>
              <a:t>: Prof.ssa Katia Premazzi*</a:t>
            </a:r>
          </a:p>
          <a:p>
            <a:pPr>
              <a:lnSpc>
                <a:spcPct val="150000"/>
              </a:lnSpc>
            </a:pPr>
            <a:r>
              <a:rPr lang="it-IT" b="1" dirty="0">
                <a:solidFill>
                  <a:schemeClr val="bg1"/>
                </a:solidFill>
                <a:latin typeface="+mj-lt"/>
              </a:rPr>
              <a:t>LIN</a:t>
            </a:r>
            <a:r>
              <a:rPr lang="it-IT" b="1">
                <a:solidFill>
                  <a:schemeClr val="bg1"/>
                </a:solidFill>
              </a:rPr>
              <a:t>: Prof. Giuseppe Landolfi Petrone</a:t>
            </a:r>
          </a:p>
          <a:p>
            <a:pPr>
              <a:lnSpc>
                <a:spcPct val="150000"/>
              </a:lnSpc>
            </a:pPr>
            <a:r>
              <a:rPr lang="it-IT" b="1" dirty="0">
                <a:solidFill>
                  <a:schemeClr val="bg1"/>
                </a:solidFill>
                <a:latin typeface="+mj-lt"/>
              </a:rPr>
              <a:t>PSI</a:t>
            </a:r>
            <a:r>
              <a:rPr lang="it-IT" b="1" dirty="0">
                <a:solidFill>
                  <a:schemeClr val="bg1"/>
                </a:solidFill>
              </a:rPr>
              <a:t>: Prof Maurizio </a:t>
            </a:r>
            <a:r>
              <a:rPr lang="it-IT" b="1" dirty="0" err="1">
                <a:solidFill>
                  <a:schemeClr val="bg1"/>
                </a:solidFill>
              </a:rPr>
              <a:t>Gasseau</a:t>
            </a:r>
            <a:r>
              <a:rPr lang="it-IT" b="1" dirty="0">
                <a:solidFill>
                  <a:schemeClr val="bg1"/>
                </a:solidFill>
                <a:latin typeface="+mj-lt"/>
              </a:rPr>
              <a:t>-</a:t>
            </a:r>
            <a:r>
              <a:rPr lang="it-IT" b="1" dirty="0">
                <a:solidFill>
                  <a:schemeClr val="bg1"/>
                </a:solidFill>
              </a:rPr>
              <a:t>Prof.ssa Silvia Testa</a:t>
            </a:r>
          </a:p>
          <a:p>
            <a:pPr>
              <a:lnSpc>
                <a:spcPct val="150000"/>
              </a:lnSpc>
            </a:pPr>
            <a:r>
              <a:rPr lang="it-IT" b="1" dirty="0">
                <a:solidFill>
                  <a:schemeClr val="bg1"/>
                </a:solidFill>
                <a:latin typeface="+mj-lt"/>
              </a:rPr>
              <a:t>SPO</a:t>
            </a:r>
            <a:r>
              <a:rPr lang="it-IT" b="1" dirty="0">
                <a:solidFill>
                  <a:schemeClr val="bg1"/>
                </a:solidFill>
              </a:rPr>
              <a:t>: Prof. Patrik </a:t>
            </a:r>
            <a:r>
              <a:rPr lang="it-IT" b="1" dirty="0" err="1">
                <a:solidFill>
                  <a:schemeClr val="bg1"/>
                </a:solidFill>
              </a:rPr>
              <a:t>Vesan</a:t>
            </a:r>
            <a:endParaRPr lang="it-IT" b="1" dirty="0">
              <a:solidFill>
                <a:schemeClr val="bg1"/>
              </a:solidFill>
            </a:endParaRPr>
          </a:p>
          <a:p>
            <a:pPr>
              <a:lnSpc>
                <a:spcPct val="150000"/>
              </a:lnSpc>
            </a:pPr>
            <a:r>
              <a:rPr lang="it-IT" b="1" dirty="0">
                <a:solidFill>
                  <a:schemeClr val="bg1"/>
                </a:solidFill>
                <a:latin typeface="+mj-lt"/>
              </a:rPr>
              <a:t>SFP</a:t>
            </a:r>
            <a:r>
              <a:rPr lang="it-IT" b="1" dirty="0">
                <a:solidFill>
                  <a:schemeClr val="bg1"/>
                </a:solidFill>
              </a:rPr>
              <a:t>:</a:t>
            </a:r>
            <a:r>
              <a:rPr lang="it-IT" b="1" dirty="0">
                <a:solidFill>
                  <a:schemeClr val="bg1"/>
                </a:solidFill>
                <a:latin typeface="+mj-lt"/>
              </a:rPr>
              <a:t> </a:t>
            </a:r>
            <a:r>
              <a:rPr lang="it-IT" b="1" dirty="0">
                <a:solidFill>
                  <a:schemeClr val="bg1"/>
                </a:solidFill>
              </a:rPr>
              <a:t>Prof. Teresa Grange</a:t>
            </a:r>
          </a:p>
          <a:p>
            <a:pPr>
              <a:lnSpc>
                <a:spcPct val="150000"/>
              </a:lnSpc>
            </a:pPr>
            <a:r>
              <a:rPr lang="it-IT" b="1" dirty="0">
                <a:solidFill>
                  <a:schemeClr val="bg1"/>
                </a:solidFill>
                <a:latin typeface="+mj-lt"/>
              </a:rPr>
              <a:t>LM ECO</a:t>
            </a:r>
            <a:r>
              <a:rPr lang="it-IT" b="1" dirty="0">
                <a:solidFill>
                  <a:schemeClr val="bg1"/>
                </a:solidFill>
              </a:rPr>
              <a:t>: Prof. Giampaolo Viglia</a:t>
            </a:r>
          </a:p>
          <a:p>
            <a:pPr>
              <a:lnSpc>
                <a:spcPct val="150000"/>
              </a:lnSpc>
            </a:pPr>
            <a:r>
              <a:rPr lang="it-IT" b="1" dirty="0">
                <a:solidFill>
                  <a:schemeClr val="bg1"/>
                </a:solidFill>
                <a:latin typeface="+mj-lt"/>
              </a:rPr>
              <a:t>LM LIN</a:t>
            </a:r>
            <a:r>
              <a:rPr lang="it-IT" b="1" dirty="0">
                <a:solidFill>
                  <a:schemeClr val="bg1"/>
                </a:solidFill>
              </a:rPr>
              <a:t>: Prof.ssa Luisa Giacoma</a:t>
            </a:r>
          </a:p>
        </p:txBody>
      </p:sp>
      <p:pic>
        <p:nvPicPr>
          <p:cNvPr id="17" name="Immagine 16">
            <a:extLst>
              <a:ext uri="{FF2B5EF4-FFF2-40B4-BE49-F238E27FC236}">
                <a16:creationId xmlns:a16="http://schemas.microsoft.com/office/drawing/2014/main" id="{97FDF7D8-6C87-484E-BA8C-9EFBCB7C8C97}"/>
              </a:ext>
            </a:extLst>
          </p:cNvPr>
          <p:cNvPicPr>
            <a:picLocks noChangeAspect="1"/>
          </p:cNvPicPr>
          <p:nvPr/>
        </p:nvPicPr>
        <p:blipFill>
          <a:blip r:embed="rId4"/>
          <a:stretch>
            <a:fillRect/>
          </a:stretch>
        </p:blipFill>
        <p:spPr>
          <a:xfrm>
            <a:off x="870933" y="4290880"/>
            <a:ext cx="695256" cy="695256"/>
          </a:xfrm>
          <a:prstGeom prst="rect">
            <a:avLst/>
          </a:prstGeom>
        </p:spPr>
      </p:pic>
      <p:pic>
        <p:nvPicPr>
          <p:cNvPr id="19" name="Immagine 18">
            <a:extLst>
              <a:ext uri="{FF2B5EF4-FFF2-40B4-BE49-F238E27FC236}">
                <a16:creationId xmlns:a16="http://schemas.microsoft.com/office/drawing/2014/main" id="{D156961A-4037-7E47-BEA9-B631E62CAE68}"/>
              </a:ext>
            </a:extLst>
          </p:cNvPr>
          <p:cNvPicPr>
            <a:picLocks noChangeAspect="1"/>
          </p:cNvPicPr>
          <p:nvPr/>
        </p:nvPicPr>
        <p:blipFill>
          <a:blip r:embed="rId5"/>
          <a:stretch>
            <a:fillRect/>
          </a:stretch>
        </p:blipFill>
        <p:spPr>
          <a:xfrm>
            <a:off x="870933" y="5252608"/>
            <a:ext cx="694800" cy="694800"/>
          </a:xfrm>
          <a:prstGeom prst="rect">
            <a:avLst/>
          </a:prstGeom>
        </p:spPr>
      </p:pic>
      <p:sp>
        <p:nvSpPr>
          <p:cNvPr id="20" name="Segnaposto testo 11">
            <a:extLst>
              <a:ext uri="{FF2B5EF4-FFF2-40B4-BE49-F238E27FC236}">
                <a16:creationId xmlns:a16="http://schemas.microsoft.com/office/drawing/2014/main" id="{7AB3F417-16F2-764A-A694-6D755A4A533E}"/>
              </a:ext>
            </a:extLst>
          </p:cNvPr>
          <p:cNvSpPr txBox="1">
            <a:spLocks/>
          </p:cNvSpPr>
          <p:nvPr/>
        </p:nvSpPr>
        <p:spPr>
          <a:xfrm>
            <a:off x="1863679" y="4336929"/>
            <a:ext cx="3721594" cy="602887"/>
          </a:xfrm>
          <a:prstGeom prst="rect">
            <a:avLst/>
          </a:prstGeom>
        </p:spPr>
        <p:txBody>
          <a:bodyPr vert="horz" lIns="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latin typeface="+mj-lt"/>
              </a:rPr>
              <a:t>PUBBLICAZIONE BANDO:</a:t>
            </a:r>
          </a:p>
          <a:p>
            <a:r>
              <a:rPr lang="it-IT" dirty="0"/>
              <a:t>NOVEMBRE</a:t>
            </a:r>
          </a:p>
        </p:txBody>
      </p:sp>
      <p:sp>
        <p:nvSpPr>
          <p:cNvPr id="21" name="Segnaposto testo 11">
            <a:extLst>
              <a:ext uri="{FF2B5EF4-FFF2-40B4-BE49-F238E27FC236}">
                <a16:creationId xmlns:a16="http://schemas.microsoft.com/office/drawing/2014/main" id="{F864E60D-665C-D84D-A4EB-689BB1C6932F}"/>
              </a:ext>
            </a:extLst>
          </p:cNvPr>
          <p:cNvSpPr txBox="1">
            <a:spLocks/>
          </p:cNvSpPr>
          <p:nvPr/>
        </p:nvSpPr>
        <p:spPr>
          <a:xfrm>
            <a:off x="1863679" y="5298564"/>
            <a:ext cx="3721594" cy="602887"/>
          </a:xfrm>
          <a:prstGeom prst="rect">
            <a:avLst/>
          </a:prstGeom>
        </p:spPr>
        <p:txBody>
          <a:bodyPr vert="horz" lIns="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latin typeface="+mj-lt"/>
              </a:rPr>
              <a:t>BORSE DI STUDIO PREVISTE:</a:t>
            </a:r>
          </a:p>
          <a:p>
            <a:r>
              <a:rPr lang="it-IT" dirty="0"/>
              <a:t>€ 400-500 AL MESE</a:t>
            </a:r>
          </a:p>
        </p:txBody>
      </p:sp>
      <p:sp>
        <p:nvSpPr>
          <p:cNvPr id="2" name="CasellaDiTesto 1">
            <a:extLst>
              <a:ext uri="{FF2B5EF4-FFF2-40B4-BE49-F238E27FC236}">
                <a16:creationId xmlns:a16="http://schemas.microsoft.com/office/drawing/2014/main" id="{01616424-EF46-3C49-A02B-C68A184DF0DA}"/>
              </a:ext>
            </a:extLst>
          </p:cNvPr>
          <p:cNvSpPr txBox="1"/>
          <p:nvPr/>
        </p:nvSpPr>
        <p:spPr>
          <a:xfrm>
            <a:off x="870933" y="2729082"/>
            <a:ext cx="5506353" cy="923330"/>
          </a:xfrm>
          <a:prstGeom prst="rect">
            <a:avLst/>
          </a:prstGeom>
          <a:noFill/>
        </p:spPr>
        <p:txBody>
          <a:bodyPr wrap="square" rtlCol="0">
            <a:spAutoFit/>
          </a:bodyPr>
          <a:lstStyle/>
          <a:p>
            <a:pPr algn="just"/>
            <a:r>
              <a:rPr lang="it-IT" dirty="0"/>
              <a:t>È rivolto a tutti gli studenti iscritti che vogliono trascorrere un periodo di tirocinio presso imprese e centri di formazione e ricerca nell’ambito del programma Erasmus+.</a:t>
            </a:r>
          </a:p>
        </p:txBody>
      </p:sp>
    </p:spTree>
    <p:extLst>
      <p:ext uri="{BB962C8B-B14F-4D97-AF65-F5344CB8AC3E}">
        <p14:creationId xmlns:p14="http://schemas.microsoft.com/office/powerpoint/2010/main" val="204639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AB58A585-52FA-4A45-B2D0-660EC2D22B31}"/>
              </a:ext>
            </a:extLst>
          </p:cNvPr>
          <p:cNvSpPr>
            <a:spLocks noGrp="1"/>
          </p:cNvSpPr>
          <p:nvPr>
            <p:ph type="title"/>
          </p:nvPr>
        </p:nvSpPr>
        <p:spPr>
          <a:xfrm>
            <a:off x="849967" y="411648"/>
            <a:ext cx="5541855" cy="1342045"/>
          </a:xfrm>
        </p:spPr>
        <p:txBody>
          <a:bodyPr rtlCol="0">
            <a:normAutofit fontScale="90000"/>
          </a:bodyPr>
          <a:lstStyle/>
          <a:p>
            <a:pPr rtl="0"/>
            <a:r>
              <a:rPr lang="it-IT" sz="3600" dirty="0"/>
              <a:t>ALTRE FORME DI MOBILITÀ INTERNAZIONALE</a:t>
            </a:r>
          </a:p>
        </p:txBody>
      </p:sp>
      <p:sp>
        <p:nvSpPr>
          <p:cNvPr id="12" name="Segnaposto testo 11">
            <a:extLst>
              <a:ext uri="{FF2B5EF4-FFF2-40B4-BE49-F238E27FC236}">
                <a16:creationId xmlns:a16="http://schemas.microsoft.com/office/drawing/2014/main" id="{F82458FA-5D5F-6A41-B047-910858C1E142}"/>
              </a:ext>
            </a:extLst>
          </p:cNvPr>
          <p:cNvSpPr>
            <a:spLocks noGrp="1"/>
          </p:cNvSpPr>
          <p:nvPr>
            <p:ph type="body" sz="quarter" idx="12"/>
          </p:nvPr>
        </p:nvSpPr>
        <p:spPr>
          <a:xfrm>
            <a:off x="849967" y="1794101"/>
            <a:ext cx="5608862" cy="879706"/>
          </a:xfrm>
        </p:spPr>
        <p:txBody>
          <a:bodyPr rtlCol="0">
            <a:normAutofit fontScale="70000" lnSpcReduction="20000"/>
          </a:bodyPr>
          <a:lstStyle/>
          <a:p>
            <a:pPr rtl="0"/>
            <a:r>
              <a:rPr lang="it-IT" sz="2200" dirty="0"/>
              <a:t>PER ULTERIORI INFORMAZIONI</a:t>
            </a:r>
          </a:p>
          <a:p>
            <a:r>
              <a:rPr lang="it-IT" sz="2200" dirty="0">
                <a:hlinkClick r:id="rId3"/>
              </a:rPr>
              <a:t>https://www.univda.it/servizi/mobilita-internazionale/ulteriori-opportunita-di-mobilita-internazionale/</a:t>
            </a:r>
            <a:endParaRPr lang="it-IT" sz="2200" dirty="0"/>
          </a:p>
        </p:txBody>
      </p:sp>
      <p:sp>
        <p:nvSpPr>
          <p:cNvPr id="13" name="Rettangolo 12">
            <a:extLst>
              <a:ext uri="{FF2B5EF4-FFF2-40B4-BE49-F238E27FC236}">
                <a16:creationId xmlns:a16="http://schemas.microsoft.com/office/drawing/2014/main" id="{2B06EFFE-FF58-0B48-9D02-375F23AFB462}"/>
              </a:ext>
            </a:extLst>
          </p:cNvPr>
          <p:cNvSpPr/>
          <p:nvPr/>
        </p:nvSpPr>
        <p:spPr>
          <a:xfrm>
            <a:off x="6626029" y="393403"/>
            <a:ext cx="5320185" cy="6071191"/>
          </a:xfrm>
          <a:prstGeom prst="rect">
            <a:avLst/>
          </a:prstGeom>
          <a:solidFill>
            <a:srgbClr val="15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11">
            <a:extLst>
              <a:ext uri="{FF2B5EF4-FFF2-40B4-BE49-F238E27FC236}">
                <a16:creationId xmlns:a16="http://schemas.microsoft.com/office/drawing/2014/main" id="{31846FCE-B885-5740-AD70-CC751D22ABA8}"/>
              </a:ext>
            </a:extLst>
          </p:cNvPr>
          <p:cNvSpPr txBox="1">
            <a:spLocks/>
          </p:cNvSpPr>
          <p:nvPr/>
        </p:nvSpPr>
        <p:spPr>
          <a:xfrm>
            <a:off x="6689824" y="734809"/>
            <a:ext cx="5153132" cy="5523308"/>
          </a:xfrm>
          <a:prstGeom prst="rect">
            <a:avLst/>
          </a:prstGeom>
        </p:spPr>
        <p:txBody>
          <a:bodyPr vert="horz" lIns="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chemeClr val="bg1"/>
              </a:buClr>
              <a:buSzPct val="80000"/>
              <a:defRPr/>
            </a:pPr>
            <a:r>
              <a:rPr lang="it-IT" b="1" dirty="0">
                <a:solidFill>
                  <a:schemeClr val="bg1"/>
                </a:solidFill>
                <a:latin typeface="+mj-lt"/>
              </a:rPr>
              <a:t>MOBILITÀ PER STUDIO</a:t>
            </a:r>
          </a:p>
          <a:p>
            <a:pPr algn="ctr">
              <a:buClr>
                <a:schemeClr val="bg1"/>
              </a:buClr>
              <a:buSzPct val="80000"/>
              <a:defRPr/>
            </a:pPr>
            <a:r>
              <a:rPr lang="fr-FR" dirty="0">
                <a:solidFill>
                  <a:schemeClr val="bg1"/>
                </a:solidFill>
              </a:rPr>
              <a:t>Université Internationale de Rabat (UIR)</a:t>
            </a:r>
            <a:br>
              <a:rPr lang="fr-FR" dirty="0">
                <a:solidFill>
                  <a:schemeClr val="bg1"/>
                </a:solidFill>
              </a:rPr>
            </a:br>
            <a:r>
              <a:rPr lang="fr-FR" dirty="0" err="1">
                <a:solidFill>
                  <a:srgbClr val="FF0000"/>
                </a:solidFill>
              </a:rPr>
              <a:t>Marocco</a:t>
            </a:r>
            <a:endParaRPr lang="fr-FR" dirty="0">
              <a:solidFill>
                <a:srgbClr val="FF0000"/>
              </a:solidFill>
            </a:endParaRPr>
          </a:p>
          <a:p>
            <a:pPr algn="ctr">
              <a:lnSpc>
                <a:spcPct val="100000"/>
              </a:lnSpc>
            </a:pPr>
            <a:endParaRPr lang="it-IT" dirty="0">
              <a:solidFill>
                <a:schemeClr val="bg1"/>
              </a:solidFill>
            </a:endParaRPr>
          </a:p>
          <a:p>
            <a:pPr algn="ctr">
              <a:lnSpc>
                <a:spcPct val="100000"/>
              </a:lnSpc>
            </a:pPr>
            <a:r>
              <a:rPr lang="it-IT" dirty="0">
                <a:solidFill>
                  <a:schemeClr val="bg1"/>
                </a:solidFill>
              </a:rPr>
              <a:t>Université </a:t>
            </a:r>
            <a:r>
              <a:rPr lang="it-IT" dirty="0" err="1">
                <a:solidFill>
                  <a:schemeClr val="bg1"/>
                </a:solidFill>
              </a:rPr>
              <a:t>du</a:t>
            </a:r>
            <a:r>
              <a:rPr lang="it-IT" dirty="0">
                <a:solidFill>
                  <a:schemeClr val="bg1"/>
                </a:solidFill>
              </a:rPr>
              <a:t> Québec à </a:t>
            </a:r>
            <a:r>
              <a:rPr lang="it-IT" dirty="0" err="1">
                <a:solidFill>
                  <a:schemeClr val="bg1"/>
                </a:solidFill>
              </a:rPr>
              <a:t>Rimouski</a:t>
            </a:r>
            <a:r>
              <a:rPr lang="it-IT" dirty="0">
                <a:solidFill>
                  <a:schemeClr val="bg1"/>
                </a:solidFill>
              </a:rPr>
              <a:t> (UQAR)</a:t>
            </a:r>
          </a:p>
          <a:p>
            <a:pPr algn="ctr">
              <a:lnSpc>
                <a:spcPct val="100000"/>
              </a:lnSpc>
            </a:pPr>
            <a:r>
              <a:rPr lang="it-IT" dirty="0">
                <a:solidFill>
                  <a:srgbClr val="FF0000"/>
                </a:solidFill>
              </a:rPr>
              <a:t>Canada</a:t>
            </a:r>
          </a:p>
          <a:p>
            <a:pPr algn="ctr">
              <a:lnSpc>
                <a:spcPct val="100000"/>
              </a:lnSpc>
            </a:pPr>
            <a:endParaRPr lang="it-IT" dirty="0">
              <a:solidFill>
                <a:schemeClr val="bg1"/>
              </a:solidFill>
            </a:endParaRPr>
          </a:p>
          <a:p>
            <a:pPr algn="ctr">
              <a:lnSpc>
                <a:spcPct val="100000"/>
              </a:lnSpc>
            </a:pPr>
            <a:r>
              <a:rPr lang="it-IT" dirty="0">
                <a:solidFill>
                  <a:schemeClr val="bg1"/>
                </a:solidFill>
              </a:rPr>
              <a:t>Université </a:t>
            </a:r>
            <a:r>
              <a:rPr lang="it-IT" dirty="0" err="1">
                <a:solidFill>
                  <a:schemeClr val="bg1"/>
                </a:solidFill>
              </a:rPr>
              <a:t>du</a:t>
            </a:r>
            <a:r>
              <a:rPr lang="it-IT" dirty="0">
                <a:solidFill>
                  <a:schemeClr val="bg1"/>
                </a:solidFill>
              </a:rPr>
              <a:t> Québec à </a:t>
            </a:r>
            <a:r>
              <a:rPr lang="it-IT" dirty="0" err="1">
                <a:solidFill>
                  <a:schemeClr val="bg1"/>
                </a:solidFill>
              </a:rPr>
              <a:t>Chicoutimi</a:t>
            </a:r>
            <a:r>
              <a:rPr lang="it-IT" dirty="0">
                <a:solidFill>
                  <a:schemeClr val="bg1"/>
                </a:solidFill>
              </a:rPr>
              <a:t> (UQAC)</a:t>
            </a:r>
          </a:p>
          <a:p>
            <a:pPr algn="ctr">
              <a:lnSpc>
                <a:spcPct val="100000"/>
              </a:lnSpc>
            </a:pPr>
            <a:r>
              <a:rPr lang="it-IT" dirty="0">
                <a:solidFill>
                  <a:srgbClr val="FF0000"/>
                </a:solidFill>
              </a:rPr>
              <a:t>Canada</a:t>
            </a:r>
          </a:p>
          <a:p>
            <a:pPr algn="ctr">
              <a:lnSpc>
                <a:spcPct val="100000"/>
              </a:lnSpc>
            </a:pPr>
            <a:endParaRPr lang="it-IT" dirty="0">
              <a:solidFill>
                <a:schemeClr val="bg1"/>
              </a:solidFill>
              <a:latin typeface="Gill Sans Nova Light"/>
            </a:endParaRPr>
          </a:p>
          <a:p>
            <a:pPr algn="ctr">
              <a:lnSpc>
                <a:spcPct val="100000"/>
              </a:lnSpc>
            </a:pPr>
            <a:endParaRPr lang="it-IT" dirty="0">
              <a:solidFill>
                <a:schemeClr val="bg1"/>
              </a:solidFill>
              <a:latin typeface="Gill Sans Nova Light"/>
            </a:endParaRPr>
          </a:p>
          <a:p>
            <a:pPr algn="ctr">
              <a:lnSpc>
                <a:spcPct val="100000"/>
              </a:lnSpc>
            </a:pPr>
            <a:r>
              <a:rPr lang="it-IT" b="1" dirty="0">
                <a:solidFill>
                  <a:schemeClr val="bg1"/>
                </a:solidFill>
                <a:latin typeface="+mj-lt"/>
              </a:rPr>
              <a:t>TIROCINI</a:t>
            </a:r>
          </a:p>
          <a:p>
            <a:pPr algn="ctr">
              <a:lnSpc>
                <a:spcPct val="100000"/>
              </a:lnSpc>
            </a:pPr>
            <a:r>
              <a:rPr lang="fr-FR" dirty="0">
                <a:solidFill>
                  <a:schemeClr val="bg1"/>
                </a:solidFill>
              </a:rPr>
              <a:t>Bureau International des Expositions (B.I.E.) </a:t>
            </a:r>
            <a:r>
              <a:rPr lang="fr-FR" dirty="0" err="1">
                <a:solidFill>
                  <a:schemeClr val="bg1"/>
                </a:solidFill>
              </a:rPr>
              <a:t>Parigi</a:t>
            </a:r>
            <a:r>
              <a:rPr lang="fr-FR" dirty="0">
                <a:solidFill>
                  <a:schemeClr val="bg1"/>
                </a:solidFill>
              </a:rPr>
              <a:t> (Francia)</a:t>
            </a:r>
          </a:p>
          <a:p>
            <a:pPr algn="ctr">
              <a:lnSpc>
                <a:spcPct val="100000"/>
              </a:lnSpc>
            </a:pPr>
            <a:endParaRPr lang="fr-FR" dirty="0">
              <a:solidFill>
                <a:schemeClr val="bg1"/>
              </a:solidFill>
            </a:endParaRPr>
          </a:p>
          <a:p>
            <a:pPr algn="ctr">
              <a:lnSpc>
                <a:spcPct val="100000"/>
              </a:lnSpc>
            </a:pPr>
            <a:r>
              <a:rPr lang="fr-FR" dirty="0">
                <a:solidFill>
                  <a:schemeClr val="bg1"/>
                </a:solidFill>
              </a:rPr>
              <a:t>Organisation Internationale de la Francophonie (O.I.F.)</a:t>
            </a:r>
            <a:br>
              <a:rPr lang="fr-FR" dirty="0">
                <a:solidFill>
                  <a:schemeClr val="bg1"/>
                </a:solidFill>
              </a:rPr>
            </a:br>
            <a:r>
              <a:rPr lang="fr-FR" dirty="0" err="1">
                <a:solidFill>
                  <a:schemeClr val="bg1"/>
                </a:solidFill>
              </a:rPr>
              <a:t>Parigi</a:t>
            </a:r>
            <a:r>
              <a:rPr lang="fr-FR" dirty="0">
                <a:solidFill>
                  <a:schemeClr val="bg1"/>
                </a:solidFill>
              </a:rPr>
              <a:t> (Francia)</a:t>
            </a:r>
          </a:p>
          <a:p>
            <a:pPr algn="ctr">
              <a:lnSpc>
                <a:spcPct val="100000"/>
              </a:lnSpc>
            </a:pPr>
            <a:endParaRPr lang="fr-FR" b="1" dirty="0">
              <a:solidFill>
                <a:schemeClr val="bg1"/>
              </a:solidFill>
              <a:latin typeface="+mj-lt"/>
            </a:endParaRPr>
          </a:p>
          <a:p>
            <a:pPr algn="ctr">
              <a:lnSpc>
                <a:spcPct val="100000"/>
              </a:lnSpc>
            </a:pPr>
            <a:r>
              <a:rPr lang="it-IT" dirty="0">
                <a:solidFill>
                  <a:schemeClr val="bg1"/>
                </a:solidFill>
              </a:rPr>
              <a:t>Segretariato Permanente della Convenzione delle Alpi</a:t>
            </a:r>
            <a:br>
              <a:rPr lang="it-IT" dirty="0">
                <a:solidFill>
                  <a:schemeClr val="bg1"/>
                </a:solidFill>
              </a:rPr>
            </a:br>
            <a:r>
              <a:rPr lang="it-IT" dirty="0">
                <a:solidFill>
                  <a:schemeClr val="bg1"/>
                </a:solidFill>
              </a:rPr>
              <a:t>Innsbruck (Austria) – Bolzano (Italia)</a:t>
            </a:r>
          </a:p>
          <a:p>
            <a:pPr algn="ctr">
              <a:lnSpc>
                <a:spcPct val="100000"/>
              </a:lnSpc>
            </a:pPr>
            <a:endParaRPr lang="it-IT" dirty="0">
              <a:solidFill>
                <a:schemeClr val="bg1"/>
              </a:solidFill>
            </a:endParaRPr>
          </a:p>
          <a:p>
            <a:pPr algn="ctr">
              <a:lnSpc>
                <a:spcPct val="100000"/>
              </a:lnSpc>
            </a:pPr>
            <a:r>
              <a:rPr lang="it-IT" dirty="0">
                <a:solidFill>
                  <a:schemeClr val="bg1"/>
                </a:solidFill>
              </a:rPr>
              <a:t>Tirocini internazionali in Paesi non aderenti al Programma Erasmus+.</a:t>
            </a:r>
          </a:p>
        </p:txBody>
      </p:sp>
      <p:sp>
        <p:nvSpPr>
          <p:cNvPr id="23" name="Rettangolo 22">
            <a:extLst>
              <a:ext uri="{FF2B5EF4-FFF2-40B4-BE49-F238E27FC236}">
                <a16:creationId xmlns:a16="http://schemas.microsoft.com/office/drawing/2014/main" id="{FC660D6B-8BDD-A64C-BFBE-CF38B607D789}"/>
              </a:ext>
            </a:extLst>
          </p:cNvPr>
          <p:cNvSpPr/>
          <p:nvPr/>
        </p:nvSpPr>
        <p:spPr>
          <a:xfrm>
            <a:off x="8829303" y="3252422"/>
            <a:ext cx="795647" cy="9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8D07728D-127E-6A4F-A2E6-7A477CD96C57}"/>
              </a:ext>
            </a:extLst>
          </p:cNvPr>
          <p:cNvSpPr txBox="1"/>
          <p:nvPr/>
        </p:nvSpPr>
        <p:spPr>
          <a:xfrm>
            <a:off x="763216" y="3428999"/>
            <a:ext cx="5506353" cy="923330"/>
          </a:xfrm>
          <a:prstGeom prst="rect">
            <a:avLst/>
          </a:prstGeom>
          <a:noFill/>
        </p:spPr>
        <p:txBody>
          <a:bodyPr wrap="square" lIns="91440" tIns="45720" rIns="91440" bIns="45720" rtlCol="0" anchor="t">
            <a:spAutoFit/>
          </a:bodyPr>
          <a:lstStyle/>
          <a:p>
            <a:pPr algn="just"/>
            <a:r>
              <a:rPr lang="it-IT" dirty="0"/>
              <a:t>È rivolto a tutti gli studenti iscritti che vogliono frequentare un semestre dell’anno accademico presso un’università straniera o attivare un tirocinio internazionale.</a:t>
            </a:r>
          </a:p>
        </p:txBody>
      </p:sp>
    </p:spTree>
    <p:extLst>
      <p:ext uri="{BB962C8B-B14F-4D97-AF65-F5344CB8AC3E}">
        <p14:creationId xmlns:p14="http://schemas.microsoft.com/office/powerpoint/2010/main" val="2469942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descr="Immagine che contiene edificio, esterni, orologio, largo&#10;&#10;Descrizione generata automaticamente">
            <a:extLst>
              <a:ext uri="{FF2B5EF4-FFF2-40B4-BE49-F238E27FC236}">
                <a16:creationId xmlns:a16="http://schemas.microsoft.com/office/drawing/2014/main" id="{F0986E84-9302-4856-A0E2-619A30D01F04}"/>
              </a:ext>
            </a:extLst>
          </p:cNvPr>
          <p:cNvPicPr>
            <a:picLocks noGrp="1" noChangeAspect="1"/>
          </p:cNvPicPr>
          <p:nvPr>
            <p:ph type="pic" sz="quarter" idx="13"/>
          </p:nvPr>
        </p:nvPicPr>
        <p:blipFill rotWithShape="1">
          <a:blip r:embed="rId3"/>
          <a:srcRect l="8148" t="11689" r="7274" b="11810"/>
          <a:stretch/>
        </p:blipFill>
        <p:spPr>
          <a:xfrm>
            <a:off x="838202" y="5421"/>
            <a:ext cx="11353802" cy="6847158"/>
          </a:xfrm>
          <a:prstGeom prst="rect">
            <a:avLst/>
          </a:prstGeom>
          <a:solidFill>
            <a:srgbClr val="053152"/>
          </a:solidFill>
        </p:spPr>
      </p:pic>
      <p:sp>
        <p:nvSpPr>
          <p:cNvPr id="2" name="Rettangolo 1">
            <a:extLst>
              <a:ext uri="{FF2B5EF4-FFF2-40B4-BE49-F238E27FC236}">
                <a16:creationId xmlns:a16="http://schemas.microsoft.com/office/drawing/2014/main" id="{167998CD-5499-4BEF-967B-829DDB4E86E4}"/>
              </a:ext>
            </a:extLst>
          </p:cNvPr>
          <p:cNvSpPr/>
          <p:nvPr/>
        </p:nvSpPr>
        <p:spPr>
          <a:xfrm>
            <a:off x="838200" y="3975100"/>
            <a:ext cx="4493853" cy="2872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20A79C24-8EFB-8E49-B50F-CD190EEA8F9E}"/>
              </a:ext>
            </a:extLst>
          </p:cNvPr>
          <p:cNvSpPr/>
          <p:nvPr/>
        </p:nvSpPr>
        <p:spPr>
          <a:xfrm>
            <a:off x="5977217" y="3244334"/>
            <a:ext cx="237566" cy="369332"/>
          </a:xfrm>
          <a:prstGeom prst="rect">
            <a:avLst/>
          </a:prstGeom>
        </p:spPr>
        <p:txBody>
          <a:bodyPr wrap="none">
            <a:spAutoFit/>
          </a:bodyPr>
          <a:lstStyle/>
          <a:p>
            <a:r>
              <a:rPr lang="it-IT" dirty="0">
                <a:solidFill>
                  <a:srgbClr val="000000"/>
                </a:solidFill>
                <a:latin typeface="-webkit-standard"/>
              </a:rPr>
              <a:t> </a:t>
            </a:r>
            <a:endParaRPr lang="it-IT" dirty="0"/>
          </a:p>
        </p:txBody>
      </p:sp>
      <p:sp>
        <p:nvSpPr>
          <p:cNvPr id="7" name="Rettangolo 6">
            <a:extLst>
              <a:ext uri="{FF2B5EF4-FFF2-40B4-BE49-F238E27FC236}">
                <a16:creationId xmlns:a16="http://schemas.microsoft.com/office/drawing/2014/main" id="{553ABF2D-6BB7-4496-82C6-9DD371EDFF24}"/>
              </a:ext>
            </a:extLst>
          </p:cNvPr>
          <p:cNvSpPr/>
          <p:nvPr/>
        </p:nvSpPr>
        <p:spPr>
          <a:xfrm>
            <a:off x="838200" y="3609474"/>
            <a:ext cx="6302375" cy="314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olo 3">
            <a:extLst>
              <a:ext uri="{FF2B5EF4-FFF2-40B4-BE49-F238E27FC236}">
                <a16:creationId xmlns:a16="http://schemas.microsoft.com/office/drawing/2014/main" id="{EB516E3E-5EFE-4EBE-B821-28A54E2B1169}"/>
              </a:ext>
            </a:extLst>
          </p:cNvPr>
          <p:cNvSpPr>
            <a:spLocks noGrp="1"/>
          </p:cNvSpPr>
          <p:nvPr>
            <p:ph type="title"/>
          </p:nvPr>
        </p:nvSpPr>
        <p:spPr>
          <a:xfrm>
            <a:off x="925152" y="3747409"/>
            <a:ext cx="6128469" cy="2872056"/>
          </a:xfrm>
        </p:spPr>
        <p:txBody>
          <a:bodyPr rtlCol="0" anchor="b"/>
          <a:lstStyle/>
          <a:p>
            <a:pPr marL="8255">
              <a:spcBef>
                <a:spcPts val="80"/>
              </a:spcBef>
              <a:tabLst>
                <a:tab pos="1605360" algn="l"/>
                <a:tab pos="2215837" algn="l"/>
                <a:tab pos="2999043" algn="l"/>
              </a:tabLst>
            </a:pPr>
            <a:r>
              <a:rPr lang="it-IT" sz="2000" b="0" spc="0" dirty="0">
                <a:cs typeface="Gill Sans"/>
                <a:sym typeface="Bebas"/>
              </a:rPr>
              <a:t>PER ULTERIORI INFORMAZIONI CONTATTARE </a:t>
            </a:r>
            <a:br>
              <a:rPr lang="it-IT" sz="2000" spc="0" dirty="0"/>
            </a:br>
            <a:r>
              <a:rPr lang="it-IT" sz="2000" spc="0" dirty="0">
                <a:cs typeface="Gill Sans"/>
                <a:sym typeface="Bebas"/>
              </a:rPr>
              <a:t>L’UFFICIO MOBILITÀ E PLACEMENT</a:t>
            </a:r>
            <a:br>
              <a:rPr lang="it-IT" sz="2000" spc="0" dirty="0"/>
            </a:br>
            <a:br>
              <a:rPr lang="it-IT" sz="2000" spc="0" dirty="0"/>
            </a:br>
            <a:r>
              <a:rPr lang="it-IT" sz="1600" spc="0" dirty="0">
                <a:latin typeface="+mn-lt"/>
                <a:cs typeface="Gill Sans"/>
                <a:sym typeface="Bebas"/>
              </a:rPr>
              <a:t>Lun 14:30 – 17:30</a:t>
            </a:r>
            <a:br>
              <a:rPr lang="it-IT" sz="1600" spc="0" dirty="0">
                <a:latin typeface="+mn-lt"/>
              </a:rPr>
            </a:br>
            <a:r>
              <a:rPr lang="it-IT" sz="1600" spc="0" dirty="0">
                <a:latin typeface="+mn-lt"/>
                <a:cs typeface="Gill Sans"/>
                <a:sym typeface="Bebas"/>
              </a:rPr>
              <a:t>Mar - </a:t>
            </a:r>
            <a:r>
              <a:rPr lang="it-IT" sz="1600" spc="0" dirty="0" err="1">
                <a:latin typeface="+mn-lt"/>
                <a:cs typeface="Gill Sans"/>
                <a:sym typeface="Bebas"/>
              </a:rPr>
              <a:t>Mer</a:t>
            </a:r>
            <a:r>
              <a:rPr lang="it-IT" sz="1600" spc="0" dirty="0">
                <a:latin typeface="+mn-lt"/>
                <a:cs typeface="Gill Sans"/>
                <a:sym typeface="Bebas"/>
              </a:rPr>
              <a:t> 10:00 – 13:00</a:t>
            </a:r>
            <a:br>
              <a:rPr lang="it-IT" sz="1600" spc="0" dirty="0">
                <a:latin typeface="+mn-lt"/>
              </a:rPr>
            </a:br>
            <a:r>
              <a:rPr lang="it-IT" sz="1600" spc="0" dirty="0" err="1">
                <a:latin typeface="+mn-lt"/>
                <a:cs typeface="Gill Sans"/>
                <a:sym typeface="Bebas"/>
              </a:rPr>
              <a:t>Gio</a:t>
            </a:r>
            <a:r>
              <a:rPr lang="it-IT" sz="1600" spc="0" dirty="0">
                <a:latin typeface="+mn-lt"/>
                <a:cs typeface="Gill Sans"/>
                <a:sym typeface="Bebas"/>
              </a:rPr>
              <a:t> 14:00 – 16:00</a:t>
            </a:r>
            <a:br>
              <a:rPr lang="it-IT" sz="1600" spc="0" dirty="0">
                <a:latin typeface="Gill Sans Nova Light"/>
              </a:rPr>
            </a:br>
            <a:r>
              <a:rPr lang="it-IT" sz="1600" spc="0" dirty="0">
                <a:latin typeface="Gill Sans Nova Light"/>
                <a:cs typeface="Gill Sans"/>
                <a:hlinkClick r:id="rId4"/>
              </a:rPr>
              <a:t>mobilita@univda.it</a:t>
            </a:r>
            <a:br>
              <a:rPr lang="it-IT" sz="1600" spc="0" dirty="0">
                <a:latin typeface="Gill Sans Nova Light"/>
              </a:rPr>
            </a:br>
            <a:r>
              <a:rPr lang="it-IT" sz="1600" spc="0" dirty="0">
                <a:latin typeface="Gill Sans Nova Light"/>
                <a:cs typeface="Gill Sans"/>
                <a:hlinkClick r:id="rId5"/>
              </a:rPr>
              <a:t>placement@univda.it</a:t>
            </a:r>
            <a:br>
              <a:rPr lang="it-IT" sz="2000" spc="0" dirty="0">
                <a:cs typeface="Gill Sans"/>
              </a:rPr>
            </a:br>
            <a:br>
              <a:rPr lang="it-IT" sz="2000" b="0" spc="0" dirty="0">
                <a:cs typeface="Gill Sans"/>
              </a:rPr>
            </a:br>
            <a:r>
              <a:rPr lang="it-IT" sz="1600" spc="0" dirty="0" err="1">
                <a:latin typeface="+mn-lt"/>
                <a:cs typeface="Gill Sans"/>
              </a:rPr>
              <a:t>Loc</a:t>
            </a:r>
            <a:r>
              <a:rPr lang="it-IT" sz="1600" spc="0" dirty="0">
                <a:latin typeface="+mn-lt"/>
                <a:cs typeface="Gill Sans"/>
              </a:rPr>
              <a:t>. Le Grand </a:t>
            </a:r>
            <a:r>
              <a:rPr lang="it-IT" sz="1600" spc="0" dirty="0" err="1">
                <a:latin typeface="+mn-lt"/>
                <a:cs typeface="Gill Sans"/>
              </a:rPr>
              <a:t>Chemin</a:t>
            </a:r>
            <a:r>
              <a:rPr lang="it-IT" sz="1600" spc="0" dirty="0">
                <a:latin typeface="+mn-lt"/>
                <a:cs typeface="Gill Sans"/>
              </a:rPr>
              <a:t>, 181</a:t>
            </a:r>
            <a:br>
              <a:rPr lang="it-IT" sz="1600" spc="0" dirty="0">
                <a:latin typeface="+mn-lt"/>
              </a:rPr>
            </a:br>
            <a:r>
              <a:rPr lang="it-IT" sz="1600" spc="0" dirty="0">
                <a:latin typeface="+mn-lt"/>
                <a:cs typeface="Gill Sans"/>
              </a:rPr>
              <a:t>11020 - Saint-Christophe (AO)</a:t>
            </a:r>
            <a:endParaRPr lang="en-US" dirty="0">
              <a:cs typeface="Gill Sans"/>
            </a:endParaRPr>
          </a:p>
        </p:txBody>
      </p:sp>
      <p:sp>
        <p:nvSpPr>
          <p:cNvPr id="6" name="Rettangolo 5">
            <a:extLst>
              <a:ext uri="{FF2B5EF4-FFF2-40B4-BE49-F238E27FC236}">
                <a16:creationId xmlns:a16="http://schemas.microsoft.com/office/drawing/2014/main" id="{17A0DF0D-28BF-4D70-A760-280AD55A134F}"/>
              </a:ext>
            </a:extLst>
          </p:cNvPr>
          <p:cNvSpPr/>
          <p:nvPr/>
        </p:nvSpPr>
        <p:spPr>
          <a:xfrm>
            <a:off x="7968780" y="0"/>
            <a:ext cx="4217894" cy="1857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1" name="Gruppo 50" descr="Gruppo con casella di testo per informazioni di contatto">
            <a:extLst>
              <a:ext uri="{FF2B5EF4-FFF2-40B4-BE49-F238E27FC236}">
                <a16:creationId xmlns:a16="http://schemas.microsoft.com/office/drawing/2014/main" id="{5440D331-C6D8-D844-8811-5ED6AEB3F4BD}"/>
              </a:ext>
            </a:extLst>
          </p:cNvPr>
          <p:cNvGrpSpPr/>
          <p:nvPr/>
        </p:nvGrpSpPr>
        <p:grpSpPr>
          <a:xfrm>
            <a:off x="8118702" y="327561"/>
            <a:ext cx="4073298" cy="842154"/>
            <a:chOff x="7125179" y="4415527"/>
            <a:chExt cx="3718437" cy="765223"/>
          </a:xfrm>
        </p:grpSpPr>
        <p:grpSp>
          <p:nvGrpSpPr>
            <p:cNvPr id="19" name="Gruppo 18">
              <a:extLst>
                <a:ext uri="{FF2B5EF4-FFF2-40B4-BE49-F238E27FC236}">
                  <a16:creationId xmlns:a16="http://schemas.microsoft.com/office/drawing/2014/main" id="{28D1A7A2-A799-E043-8B93-F66D87909B8A}"/>
                </a:ext>
              </a:extLst>
            </p:cNvPr>
            <p:cNvGrpSpPr/>
            <p:nvPr/>
          </p:nvGrpSpPr>
          <p:grpSpPr>
            <a:xfrm>
              <a:off x="7587520" y="4415527"/>
              <a:ext cx="3256096" cy="756215"/>
              <a:chOff x="5253051" y="4415527"/>
              <a:chExt cx="6208801" cy="756215"/>
            </a:xfrm>
          </p:grpSpPr>
          <p:sp>
            <p:nvSpPr>
              <p:cNvPr id="46" name="Segnaposto testo 17">
                <a:extLst>
                  <a:ext uri="{FF2B5EF4-FFF2-40B4-BE49-F238E27FC236}">
                    <a16:creationId xmlns:a16="http://schemas.microsoft.com/office/drawing/2014/main" id="{698B802A-61BF-5142-91CD-EF6EE9F1A68A}"/>
                  </a:ext>
                </a:extLst>
              </p:cNvPr>
              <p:cNvSpPr txBox="1">
                <a:spLocks/>
              </p:cNvSpPr>
              <p:nvPr/>
            </p:nvSpPr>
            <p:spPr>
              <a:xfrm>
                <a:off x="5253051" y="4415527"/>
                <a:ext cx="5056956" cy="42603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lang="it-IT" sz="1800" b="1" dirty="0">
                    <a:solidFill>
                      <a:srgbClr val="153352"/>
                    </a:solidFill>
                    <a:latin typeface="+mj-lt"/>
                  </a:rPr>
                  <a:t>0165 – 1875300</a:t>
                </a:r>
                <a:endParaRPr kumimoji="0" lang="it-IT" sz="1800" b="1" u="none" strike="noStrike" kern="1200" cap="none" spc="0" normalizeH="0" baseline="0" noProof="0" dirty="0">
                  <a:ln>
                    <a:noFill/>
                  </a:ln>
                  <a:solidFill>
                    <a:srgbClr val="153352"/>
                  </a:solidFill>
                  <a:effectLst/>
                  <a:uLnTx/>
                  <a:uFillTx/>
                  <a:latin typeface="+mj-lt"/>
                  <a:cs typeface="Gill Sans Light" panose="020B0302020104020203" pitchFamily="34" charset="-79"/>
                </a:endParaRPr>
              </a:p>
            </p:txBody>
          </p:sp>
          <p:sp>
            <p:nvSpPr>
              <p:cNvPr id="47" name="Segnaposto testo 18">
                <a:extLst>
                  <a:ext uri="{FF2B5EF4-FFF2-40B4-BE49-F238E27FC236}">
                    <a16:creationId xmlns:a16="http://schemas.microsoft.com/office/drawing/2014/main" id="{22512C4B-7E64-EA4F-9C2C-D59EF00F75BC}"/>
                  </a:ext>
                </a:extLst>
              </p:cNvPr>
              <p:cNvSpPr txBox="1">
                <a:spLocks/>
              </p:cNvSpPr>
              <p:nvPr/>
            </p:nvSpPr>
            <p:spPr>
              <a:xfrm>
                <a:off x="5253051" y="4862349"/>
                <a:ext cx="6208801" cy="30939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00B0F0"/>
                  </a:buClr>
                  <a:defRPr/>
                </a:pPr>
                <a:r>
                  <a:rPr lang="it-IT" sz="1800" u="sng" dirty="0">
                    <a:latin typeface="+mj-lt"/>
                    <a:hlinkClick r:id="rId4"/>
                  </a:rPr>
                  <a:t>mobilita@univda.it</a:t>
                </a:r>
                <a:r>
                  <a:rPr lang="it-IT" sz="1800" u="sng" dirty="0">
                    <a:latin typeface="+mj-lt"/>
                  </a:rPr>
                  <a:t> </a:t>
                </a:r>
                <a:r>
                  <a:rPr lang="it-IT" sz="1800" dirty="0">
                    <a:solidFill>
                      <a:srgbClr val="1F3958"/>
                    </a:solidFill>
                    <a:latin typeface="+mj-lt"/>
                  </a:rPr>
                  <a:t>(se studenti) </a:t>
                </a:r>
                <a:endParaRPr lang="it-IT" sz="1800" u="none" strike="noStrike" kern="1200" cap="none" spc="0" normalizeH="0" noProof="0" dirty="0">
                  <a:ln>
                    <a:noFill/>
                  </a:ln>
                  <a:solidFill>
                    <a:schemeClr val="tx2"/>
                  </a:solidFill>
                  <a:effectLst/>
                  <a:uLnTx/>
                  <a:uFillTx/>
                  <a:latin typeface="+mj-lt"/>
                  <a:cs typeface="Gill Sans Light" panose="020B0302020104020203" pitchFamily="34" charset="-79"/>
                </a:endParaRPr>
              </a:p>
            </p:txBody>
          </p:sp>
        </p:grpSp>
        <p:grpSp>
          <p:nvGrpSpPr>
            <p:cNvPr id="20" name="Gruppo 19">
              <a:extLst>
                <a:ext uri="{FF2B5EF4-FFF2-40B4-BE49-F238E27FC236}">
                  <a16:creationId xmlns:a16="http://schemas.microsoft.com/office/drawing/2014/main" id="{FA9978F1-A4D0-0C48-82F7-A677ECC15EF8}"/>
                </a:ext>
              </a:extLst>
            </p:cNvPr>
            <p:cNvGrpSpPr/>
            <p:nvPr/>
          </p:nvGrpSpPr>
          <p:grpSpPr>
            <a:xfrm>
              <a:off x="7125179" y="4415527"/>
              <a:ext cx="295775" cy="765223"/>
              <a:chOff x="5989302" y="5235861"/>
              <a:chExt cx="295775" cy="765223"/>
            </a:xfrm>
          </p:grpSpPr>
          <p:pic>
            <p:nvPicPr>
              <p:cNvPr id="53" name="Elemento grafico 52" descr="Busta" title="Icona - Posta elettronica relatore">
                <a:extLst>
                  <a:ext uri="{FF2B5EF4-FFF2-40B4-BE49-F238E27FC236}">
                    <a16:creationId xmlns:a16="http://schemas.microsoft.com/office/drawing/2014/main" id="{F2F4E712-3E0F-6C46-96C5-35C27A46BAD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89304" y="5705311"/>
                <a:ext cx="295773" cy="295773"/>
              </a:xfrm>
              <a:prstGeom prst="rect">
                <a:avLst/>
              </a:prstGeom>
            </p:spPr>
          </p:pic>
          <p:pic>
            <p:nvPicPr>
              <p:cNvPr id="54" name="Elemento grafico 53" descr="Smartphone" title="Icona - Numero di telefono relatore">
                <a:extLst>
                  <a:ext uri="{FF2B5EF4-FFF2-40B4-BE49-F238E27FC236}">
                    <a16:creationId xmlns:a16="http://schemas.microsoft.com/office/drawing/2014/main" id="{A4DE8733-7009-1A4C-AF89-8881265D09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89302" y="5235861"/>
                <a:ext cx="295774" cy="295773"/>
              </a:xfrm>
              <a:prstGeom prst="rect">
                <a:avLst/>
              </a:prstGeom>
            </p:spPr>
          </p:pic>
        </p:grpSp>
      </p:grpSp>
      <p:pic>
        <p:nvPicPr>
          <p:cNvPr id="15" name="Elemento grafico 14" descr="Busta" title="Icona - Posta elettronica relatore">
            <a:extLst>
              <a:ext uri="{FF2B5EF4-FFF2-40B4-BE49-F238E27FC236}">
                <a16:creationId xmlns:a16="http://schemas.microsoft.com/office/drawing/2014/main" id="{C32CCD9E-CBC5-3940-9AD1-0532653CEB4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18702" y="1360853"/>
            <a:ext cx="324000" cy="325509"/>
          </a:xfrm>
          <a:prstGeom prst="rect">
            <a:avLst/>
          </a:prstGeom>
        </p:spPr>
      </p:pic>
      <p:sp>
        <p:nvSpPr>
          <p:cNvPr id="16" name="Segnaposto testo 18">
            <a:extLst>
              <a:ext uri="{FF2B5EF4-FFF2-40B4-BE49-F238E27FC236}">
                <a16:creationId xmlns:a16="http://schemas.microsoft.com/office/drawing/2014/main" id="{871403AE-C190-1A4D-8EC7-86313F85A763}"/>
              </a:ext>
            </a:extLst>
          </p:cNvPr>
          <p:cNvSpPr txBox="1">
            <a:spLocks/>
          </p:cNvSpPr>
          <p:nvPr/>
        </p:nvSpPr>
        <p:spPr>
          <a:xfrm>
            <a:off x="8625166" y="1338218"/>
            <a:ext cx="3566835" cy="3404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00B0F0"/>
              </a:buClr>
              <a:defRPr/>
            </a:pPr>
            <a:r>
              <a:rPr lang="it-IT" sz="1800" u="sng" dirty="0">
                <a:latin typeface="+mj-lt"/>
                <a:hlinkClick r:id="rId4"/>
              </a:rPr>
              <a:t>placement@univda.it</a:t>
            </a:r>
            <a:r>
              <a:rPr lang="it-IT" sz="1800" u="sng" dirty="0">
                <a:latin typeface="+mj-lt"/>
              </a:rPr>
              <a:t> </a:t>
            </a:r>
            <a:r>
              <a:rPr lang="it-IT" sz="1800" dirty="0">
                <a:solidFill>
                  <a:srgbClr val="1F3958"/>
                </a:solidFill>
                <a:latin typeface="+mj-lt"/>
              </a:rPr>
              <a:t>(se laureati)</a:t>
            </a:r>
            <a:endParaRPr lang="it-IT" sz="1800" u="none" strike="noStrike" kern="1200" cap="none" spc="0" normalizeH="0" noProof="0" dirty="0">
              <a:ln>
                <a:noFill/>
              </a:ln>
              <a:solidFill>
                <a:schemeClr val="tx2"/>
              </a:solidFill>
              <a:effectLst/>
              <a:uLnTx/>
              <a:uFillTx/>
              <a:latin typeface="+mj-lt"/>
              <a:cs typeface="Gill Sans Light" panose="020B0302020104020203" pitchFamily="34" charset="-79"/>
            </a:endParaRPr>
          </a:p>
        </p:txBody>
      </p:sp>
    </p:spTree>
    <p:extLst>
      <p:ext uri="{BB962C8B-B14F-4D97-AF65-F5344CB8AC3E}">
        <p14:creationId xmlns:p14="http://schemas.microsoft.com/office/powerpoint/2010/main" val="1162206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19">
            <a:extLst>
              <a:ext uri="{FF2B5EF4-FFF2-40B4-BE49-F238E27FC236}">
                <a16:creationId xmlns:a16="http://schemas.microsoft.com/office/drawing/2014/main" id="{12FCB55E-59A0-A24E-82CA-C867595835BD}"/>
              </a:ext>
            </a:extLst>
          </p:cNvPr>
          <p:cNvSpPr>
            <a:spLocks noGrp="1"/>
          </p:cNvSpPr>
          <p:nvPr>
            <p:ph type="title"/>
          </p:nvPr>
        </p:nvSpPr>
        <p:spPr>
          <a:xfrm>
            <a:off x="717550" y="482010"/>
            <a:ext cx="5308600" cy="1395208"/>
          </a:xfrm>
        </p:spPr>
        <p:txBody>
          <a:bodyPr rtlCol="0">
            <a:noAutofit/>
          </a:bodyPr>
          <a:lstStyle/>
          <a:p>
            <a:pPr algn="ctr"/>
            <a:r>
              <a:rPr lang="it-IT" sz="2000" spc="0" dirty="0"/>
              <a:t>Realizzazione a cura </a:t>
            </a:r>
            <a:br>
              <a:rPr lang="it-IT" sz="2000" spc="0" dirty="0"/>
            </a:br>
            <a:r>
              <a:rPr lang="it-IT" sz="2000" spc="0" dirty="0"/>
              <a:t>degli uffici Comunicazione e Orientamento</a:t>
            </a:r>
            <a:br>
              <a:rPr lang="it-IT" sz="2000" spc="0" dirty="0"/>
            </a:br>
            <a:r>
              <a:rPr lang="it-IT" sz="2000" spc="0"/>
              <a:t>e Mobilità </a:t>
            </a:r>
            <a:r>
              <a:rPr lang="it-IT" sz="2000" spc="0" dirty="0"/>
              <a:t>e </a:t>
            </a:r>
            <a:r>
              <a:rPr lang="it-IT" sz="2000" spc="0"/>
              <a:t>Placement </a:t>
            </a:r>
            <a:br>
              <a:rPr lang="it-IT" sz="2000" spc="0"/>
            </a:br>
            <a:r>
              <a:rPr lang="it-IT" sz="2000" spc="0"/>
              <a:t>dell’Università </a:t>
            </a:r>
            <a:r>
              <a:rPr lang="it-IT" sz="2000" spc="0" dirty="0"/>
              <a:t>della Valle d’Aosta</a:t>
            </a:r>
          </a:p>
        </p:txBody>
      </p:sp>
      <p:sp>
        <p:nvSpPr>
          <p:cNvPr id="2" name="Rettangolo 1">
            <a:extLst>
              <a:ext uri="{FF2B5EF4-FFF2-40B4-BE49-F238E27FC236}">
                <a16:creationId xmlns:a16="http://schemas.microsoft.com/office/drawing/2014/main" id="{3EB8441F-1120-4013-A812-303C3C3C22A4}"/>
              </a:ext>
            </a:extLst>
          </p:cNvPr>
          <p:cNvSpPr/>
          <p:nvPr/>
        </p:nvSpPr>
        <p:spPr>
          <a:xfrm>
            <a:off x="6324600" y="0"/>
            <a:ext cx="5867400" cy="6858000"/>
          </a:xfrm>
          <a:prstGeom prst="rect">
            <a:avLst/>
          </a:prstGeom>
          <a:solidFill>
            <a:srgbClr val="002E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Segnaposto testo 10">
            <a:extLst>
              <a:ext uri="{FF2B5EF4-FFF2-40B4-BE49-F238E27FC236}">
                <a16:creationId xmlns:a16="http://schemas.microsoft.com/office/drawing/2014/main" id="{2DDA8123-7ECD-2A44-A629-7F2DB0D01D34}"/>
              </a:ext>
            </a:extLst>
          </p:cNvPr>
          <p:cNvSpPr>
            <a:spLocks noGrp="1"/>
          </p:cNvSpPr>
          <p:nvPr>
            <p:ph type="body" sz="quarter" idx="11"/>
          </p:nvPr>
        </p:nvSpPr>
        <p:spPr>
          <a:xfrm>
            <a:off x="647700" y="2564017"/>
            <a:ext cx="5448300" cy="3989183"/>
          </a:xfrm>
        </p:spPr>
        <p:txBody>
          <a:bodyPr vert="horz" lIns="0" tIns="45720" rIns="91440" bIns="45720" rtlCol="0" anchor="t">
            <a:normAutofit/>
          </a:bodyPr>
          <a:lstStyle/>
          <a:p>
            <a:pPr marL="0" indent="0" algn="ctr" rtl="0">
              <a:lnSpc>
                <a:spcPct val="100000"/>
              </a:lnSpc>
              <a:spcBef>
                <a:spcPts val="0"/>
              </a:spcBef>
              <a:buNone/>
            </a:pPr>
            <a:endParaRPr lang="it-IT" sz="1800" b="1" dirty="0"/>
          </a:p>
          <a:p>
            <a:pPr marL="0" indent="0" algn="ctr" rtl="0">
              <a:lnSpc>
                <a:spcPct val="100000"/>
              </a:lnSpc>
              <a:spcBef>
                <a:spcPts val="0"/>
              </a:spcBef>
              <a:buNone/>
            </a:pPr>
            <a:endParaRPr lang="it-IT" sz="1800" b="1" dirty="0">
              <a:highlight>
                <a:srgbClr val="FFFF00"/>
              </a:highlight>
            </a:endParaRPr>
          </a:p>
          <a:p>
            <a:pPr marL="0" indent="0" algn="ctr" rtl="0">
              <a:lnSpc>
                <a:spcPct val="100000"/>
              </a:lnSpc>
              <a:spcBef>
                <a:spcPts val="0"/>
              </a:spcBef>
              <a:buNone/>
            </a:pPr>
            <a:endParaRPr lang="it-IT" sz="1800" b="1" dirty="0"/>
          </a:p>
          <a:p>
            <a:pPr marL="0" indent="0" algn="ctr" rtl="0">
              <a:lnSpc>
                <a:spcPct val="100000"/>
              </a:lnSpc>
              <a:spcBef>
                <a:spcPts val="0"/>
              </a:spcBef>
              <a:buNone/>
            </a:pPr>
            <a:endParaRPr lang="it-IT" sz="1800" b="1" dirty="0"/>
          </a:p>
          <a:p>
            <a:pPr marL="0" indent="0" algn="ctr" rtl="0">
              <a:lnSpc>
                <a:spcPct val="100000"/>
              </a:lnSpc>
              <a:spcBef>
                <a:spcPts val="0"/>
              </a:spcBef>
              <a:buNone/>
            </a:pPr>
            <a:endParaRPr lang="it-IT" sz="1800" b="1" dirty="0"/>
          </a:p>
          <a:p>
            <a:pPr marL="0" indent="0" algn="ctr" rtl="0">
              <a:lnSpc>
                <a:spcPct val="100000"/>
              </a:lnSpc>
              <a:spcBef>
                <a:spcPts val="0"/>
              </a:spcBef>
              <a:buNone/>
            </a:pPr>
            <a:endParaRPr lang="it-IT" sz="1800" b="1" dirty="0"/>
          </a:p>
          <a:p>
            <a:pPr marL="0" indent="0" algn="ctr" rtl="0">
              <a:lnSpc>
                <a:spcPct val="100000"/>
              </a:lnSpc>
              <a:spcBef>
                <a:spcPts val="0"/>
              </a:spcBef>
              <a:buNone/>
            </a:pPr>
            <a:endParaRPr lang="it-IT" b="1" dirty="0"/>
          </a:p>
          <a:p>
            <a:pPr marL="0" indent="0" algn="ctr" rtl="0">
              <a:lnSpc>
                <a:spcPct val="100000"/>
              </a:lnSpc>
              <a:spcBef>
                <a:spcPts val="0"/>
              </a:spcBef>
              <a:buNone/>
            </a:pPr>
            <a:endParaRPr lang="it-IT" b="1" dirty="0"/>
          </a:p>
          <a:p>
            <a:pPr marL="0" indent="0" algn="ctr" rtl="0">
              <a:lnSpc>
                <a:spcPct val="100000"/>
              </a:lnSpc>
              <a:spcBef>
                <a:spcPts val="0"/>
              </a:spcBef>
              <a:buNone/>
            </a:pPr>
            <a:r>
              <a:rPr lang="it-IT" b="1" dirty="0"/>
              <a:t>2022 Università della Valle d’Aosta – Université de la Vallée d’Aoste</a:t>
            </a:r>
          </a:p>
          <a:p>
            <a:pPr marL="0" indent="0" algn="ctr" rtl="0">
              <a:lnSpc>
                <a:spcPct val="100000"/>
              </a:lnSpc>
              <a:spcBef>
                <a:spcPts val="0"/>
              </a:spcBef>
              <a:buNone/>
            </a:pPr>
            <a:r>
              <a:rPr lang="it-IT" b="1" dirty="0"/>
              <a:t> Tutti i diritti riservati</a:t>
            </a:r>
          </a:p>
        </p:txBody>
      </p:sp>
      <p:sp>
        <p:nvSpPr>
          <p:cNvPr id="8" name="CasellaDiTesto 7">
            <a:extLst>
              <a:ext uri="{FF2B5EF4-FFF2-40B4-BE49-F238E27FC236}">
                <a16:creationId xmlns:a16="http://schemas.microsoft.com/office/drawing/2014/main" id="{ADA1FCF7-4D11-4279-A7EF-512855E036F8}"/>
              </a:ext>
            </a:extLst>
          </p:cNvPr>
          <p:cNvSpPr txBox="1"/>
          <p:nvPr/>
        </p:nvSpPr>
        <p:spPr>
          <a:xfrm>
            <a:off x="8112400" y="6257553"/>
            <a:ext cx="2324100" cy="461665"/>
          </a:xfrm>
          <a:prstGeom prst="rect">
            <a:avLst/>
          </a:prstGeom>
          <a:noFill/>
        </p:spPr>
        <p:txBody>
          <a:bodyPr wrap="square" rtlCol="0">
            <a:spAutoFit/>
          </a:bodyPr>
          <a:lstStyle/>
          <a:p>
            <a:pPr algn="ctr"/>
            <a:r>
              <a:rPr lang="it-IT" sz="2400" b="1" dirty="0">
                <a:solidFill>
                  <a:schemeClr val="bg1"/>
                </a:solidFill>
                <a:latin typeface="+mj-lt"/>
              </a:rPr>
              <a:t>www.univda.it </a:t>
            </a:r>
          </a:p>
        </p:txBody>
      </p:sp>
      <p:pic>
        <p:nvPicPr>
          <p:cNvPr id="5" name="Segnaposto immagine 4">
            <a:extLst>
              <a:ext uri="{FF2B5EF4-FFF2-40B4-BE49-F238E27FC236}">
                <a16:creationId xmlns:a16="http://schemas.microsoft.com/office/drawing/2014/main" id="{F1AF67EB-A440-4F40-861A-A266D594A0BE}"/>
              </a:ext>
            </a:extLst>
          </p:cNvPr>
          <p:cNvPicPr>
            <a:picLocks noGrp="1" noChangeAspect="1"/>
          </p:cNvPicPr>
          <p:nvPr>
            <p:ph type="pic" sz="quarter" idx="10"/>
          </p:nvPr>
        </p:nvPicPr>
        <p:blipFill rotWithShape="1">
          <a:blip r:embed="rId3"/>
          <a:srcRect l="2187" t="189" r="518" b="2618"/>
          <a:stretch/>
        </p:blipFill>
        <p:spPr>
          <a:xfrm>
            <a:off x="6378300" y="417545"/>
            <a:ext cx="5760000" cy="5840008"/>
          </a:xfrm>
        </p:spPr>
      </p:pic>
    </p:spTree>
    <p:extLst>
      <p:ext uri="{BB962C8B-B14F-4D97-AF65-F5344CB8AC3E}">
        <p14:creationId xmlns:p14="http://schemas.microsoft.com/office/powerpoint/2010/main" val="11074663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ema di Offic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4308437_TF78646930.potx" id="{374DF414-AC5C-438B-AEAD-90DD6D2D01AC}" vid="{CD76659C-D50F-4EDC-AED5-0437459BCC9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827ef35c-0d7a-4cad-a750-5bcb7c695b3c" xsi:nil="true"/>
    <SharedWithUsers xmlns="b2cbe232-e2f2-4e2a-83cf-e6ea629c7834">
      <UserInfo>
        <DisplayName>Carolina Zimara</DisplayName>
        <AccountId>168</AccountId>
        <AccountType/>
      </UserInfo>
    </SharedWithUsers>
    <TaxCatchAll xmlns="b2cbe232-e2f2-4e2a-83cf-e6ea629c7834" xsi:nil="true"/>
    <lcf76f155ced4ddcb4097134ff3c332f xmlns="827ef35c-0d7a-4cad-a750-5bcb7c695b3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F87057B1B17EA4F8F239807D3896ADA" ma:contentTypeVersion="17" ma:contentTypeDescription="Creare un nuovo documento." ma:contentTypeScope="" ma:versionID="e004e256ed261925b8684af984053549">
  <xsd:schema xmlns:xsd="http://www.w3.org/2001/XMLSchema" xmlns:xs="http://www.w3.org/2001/XMLSchema" xmlns:p="http://schemas.microsoft.com/office/2006/metadata/properties" xmlns:ns2="827ef35c-0d7a-4cad-a750-5bcb7c695b3c" xmlns:ns3="b2cbe232-e2f2-4e2a-83cf-e6ea629c7834" targetNamespace="http://schemas.microsoft.com/office/2006/metadata/properties" ma:root="true" ma:fieldsID="5ff80d718250936419084db7dffa4e1e" ns2:_="" ns3:_="">
    <xsd:import namespace="827ef35c-0d7a-4cad-a750-5bcb7c695b3c"/>
    <xsd:import namespace="b2cbe232-e2f2-4e2a-83cf-e6ea629c7834"/>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ef35c-0d7a-4cad-a750-5bcb7c695b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4737284d-a7be-468a-b347-e191604714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cbe232-e2f2-4e2a-83cf-e6ea629c7834"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TaxCatchAll" ma:index="22" nillable="true" ma:displayName="Taxonomy Catch All Column" ma:hidden="true" ma:list="{fe13f390-52a7-47f6-997b-570a471f5d9b}" ma:internalName="TaxCatchAll" ma:showField="CatchAllData" ma:web="b2cbe232-e2f2-4e2a-83cf-e6ea629c78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A67AA4-7A39-4D54-84CA-5821BEF7F79E}">
  <ds:schemaRefs>
    <ds:schemaRef ds:uri="http://schemas.microsoft.com/sharepoint/v3/contenttype/forms"/>
  </ds:schemaRefs>
</ds:datastoreItem>
</file>

<file path=customXml/itemProps2.xml><?xml version="1.0" encoding="utf-8"?>
<ds:datastoreItem xmlns:ds="http://schemas.openxmlformats.org/officeDocument/2006/customXml" ds:itemID="{29DE6D2A-0A40-4DAB-B8AE-656243D6AB33}">
  <ds:schemaRefs>
    <ds:schemaRef ds:uri="http://schemas.microsoft.com/office/2006/metadata/properties"/>
    <ds:schemaRef ds:uri="http://schemas.openxmlformats.org/package/2006/metadata/core-properties"/>
    <ds:schemaRef ds:uri="827ef35c-0d7a-4cad-a750-5bcb7c695b3c"/>
    <ds:schemaRef ds:uri="http://schemas.microsoft.com/office/2006/documentManagement/types"/>
    <ds:schemaRef ds:uri="http://purl.org/dc/elements/1.1/"/>
    <ds:schemaRef ds:uri="http://purl.org/dc/terms/"/>
    <ds:schemaRef ds:uri="http://purl.org/dc/dcmitype/"/>
    <ds:schemaRef ds:uri="b2cbe232-e2f2-4e2a-83cf-e6ea629c7834"/>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BCB17D2-4D60-4450-B0BF-5EFEBF06DB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ef35c-0d7a-4cad-a750-5bcb7c695b3c"/>
    <ds:schemaRef ds:uri="b2cbe232-e2f2-4e2a-83cf-e6ea629c78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1029</Words>
  <Application>Microsoft Office PowerPoint</Application>
  <PresentationFormat>Widescreen</PresentationFormat>
  <Paragraphs>158</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Tema di Office</vt:lpstr>
      <vt:lpstr>Servizi amministrativi per gli studenti      MOBILITÀ E PLACEMENT</vt:lpstr>
      <vt:lpstr>I SERVIZI OFFERTI https://www.univda.it/servizi/mobilita-internazionale/</vt:lpstr>
      <vt:lpstr>MOBILITÀ INTERNAZIONALE</vt:lpstr>
      <vt:lpstr>MOBILITÀ ERASMUS+  FOR STUDIES</vt:lpstr>
      <vt:lpstr>MOBILITÀ PER  DOPPIO DIPLOMA</vt:lpstr>
      <vt:lpstr>MOBILITÀ ERASMUS+  FOR  TRAINEESHIP</vt:lpstr>
      <vt:lpstr>ALTRE FORME DI MOBILITÀ INTERNAZIONALE</vt:lpstr>
      <vt:lpstr>PER ULTERIORI INFORMAZIONI CONTATTARE  L’UFFICIO MOBILITÀ E PLACEMENT  Lun 14:30 – 17:30 Mar - Mer 10:00 – 13:00 Gio 14:00 – 16:00 mobilita@univda.it placement@univda.it  Loc. Le Grand Chemin, 181 11020 - Saint-Christophe (AO)</vt:lpstr>
      <vt:lpstr>Realizzazione a cura  degli uffici Comunicazione e Orientamento e Mobilità e Placement  dell’Università della Valle d’Aosta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Servizi amministrativi per gli studenti      MOBILITÀ E PLACEMENT</dc:title>
  <dc:creator/>
  <cp:lastModifiedBy/>
  <cp:revision>82</cp:revision>
  <dcterms:created xsi:type="dcterms:W3CDTF">2020-08-06T16:10:31Z</dcterms:created>
  <dcterms:modified xsi:type="dcterms:W3CDTF">2023-09-25T15:12:04Z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0x010100FF87057B1B17EA4F8F239807D3896ADA</vt:lpwstr>
  </property>
  <property fmtid="{D5CDD505-2E9C-101B-9397-08002B2CF9AE}" pid="3" name="MediaServiceImageTags">
    <vt:lpwstr/>
  </property>
</Properties>
</file>