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84" r:id="rId5"/>
  </p:sldMasterIdLst>
  <p:notesMasterIdLst>
    <p:notesMasterId r:id="rId16"/>
  </p:notesMasterIdLst>
  <p:handoutMasterIdLst>
    <p:handoutMasterId r:id="rId17"/>
  </p:handoutMasterIdLst>
  <p:sldIdLst>
    <p:sldId id="2524" r:id="rId6"/>
    <p:sldId id="2536" r:id="rId7"/>
    <p:sldId id="2543" r:id="rId8"/>
    <p:sldId id="2544" r:id="rId9"/>
    <p:sldId id="2545" r:id="rId10"/>
    <p:sldId id="2546" r:id="rId11"/>
    <p:sldId id="2547" r:id="rId12"/>
    <p:sldId id="2542" r:id="rId13"/>
    <p:sldId id="2533" r:id="rId14"/>
    <p:sldId id="2469" r:id="rId1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ED5BEA-6903-ED57-3C22-0940B8175F40}" v="88" dt="2023-09-18T14:24:59.354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20" autoAdjust="0"/>
    <p:restoredTop sz="96208"/>
  </p:normalViewPr>
  <p:slideViewPr>
    <p:cSldViewPr snapToGrid="0" snapToObjects="1" showGuides="1">
      <p:cViewPr varScale="1">
        <p:scale>
          <a:sx n="100" d="100"/>
          <a:sy n="100" d="100"/>
        </p:scale>
        <p:origin x="144" y="7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E2300A-5342-4574-89ED-B8DE2A863B9C}" type="datetime1">
              <a:rPr lang="it-IT" smtClean="0"/>
              <a:t>18/09/2023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E5969-3833-43A5-B3AD-B7A195C6EC9B}" type="datetime1">
              <a:rPr lang="it-IT" noProof="0" smtClean="0"/>
              <a:pPr/>
              <a:t>18/09/2023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75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708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2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www.univda.it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rtlCol="0" anchor="b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 smarginatur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immagine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INSERIRE QUI IL SITO WEB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www.univda.it</a:t>
            </a:r>
          </a:p>
        </p:txBody>
      </p:sp>
    </p:spTree>
    <p:extLst>
      <p:ext uri="{BB962C8B-B14F-4D97-AF65-F5344CB8AC3E}">
        <p14:creationId xmlns:p14="http://schemas.microsoft.com/office/powerpoint/2010/main" val="2953680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immagine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81399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43506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22932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sing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it-IT" noProof="0" dirty="0"/>
              <a:t>Inserire qui la didascalia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3697721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2100" y="2679700"/>
            <a:ext cx="4242611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67601" y="2679700"/>
            <a:ext cx="4072192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62566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2695914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560348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104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13351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34133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37024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66875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rtlCol="0" anchor="b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1117402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60370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25730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 smarginatur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92057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845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INSERIRE QUI IL SITO WEB</a:t>
            </a:r>
          </a:p>
        </p:txBody>
      </p:sp>
    </p:spTree>
    <p:extLst>
      <p:ext uri="{BB962C8B-B14F-4D97-AF65-F5344CB8AC3E}">
        <p14:creationId xmlns:p14="http://schemas.microsoft.com/office/powerpoint/2010/main" val="232093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dirty="0"/>
              <a:t>Fare clic sull'icona per inserire un'immagine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/>
          <a:p>
            <a:pPr rtl="0"/>
            <a:r>
              <a:rPr lang="it-IT" noProof="0" dirty="0"/>
              <a:t>INSERIRE QUI</a:t>
            </a:r>
            <a:br>
              <a:rPr lang="it-IT" noProof="0" dirty="0"/>
            </a:br>
            <a:r>
              <a:rPr lang="it-IT" noProof="0" dirty="0"/>
              <a:t>IL TITOLO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383684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8181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8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03447" y="2440712"/>
            <a:ext cx="3090756" cy="303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33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402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dirty="0"/>
              <a:t>Fare clic sull'icona per inserire un'immagine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/>
          <a:p>
            <a:pPr rtl="0"/>
            <a:r>
              <a:rPr lang="it-IT" noProof="0" dirty="0"/>
              <a:t>INSERIRE QUI</a:t>
            </a:r>
            <a:br>
              <a:rPr lang="it-IT" noProof="0" dirty="0"/>
            </a:br>
            <a:r>
              <a:rPr lang="it-IT" noProof="0" dirty="0"/>
              <a:t>IL TITOLO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423824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sing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it-IT" noProof="0" dirty="0"/>
              <a:t>Inserire qui la didascalia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2100" y="2679700"/>
            <a:ext cx="4242611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67601" y="2679700"/>
            <a:ext cx="4072192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5" name="Forma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834958" y="4350527"/>
            <a:ext cx="2508123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it-IT" sz="1600" b="1" i="0" spc="0" noProof="0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WELCOME MATRICOLE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 dirty="0"/>
          </a:p>
        </p:txBody>
      </p:sp>
      <p:sp>
        <p:nvSpPr>
          <p:cNvPr id="17" name="Forma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86CB4B4D-7CA3-9044-876B-883B54F8677D}" type="slidenum">
              <a:rPr lang="it-IT" sz="1050" noProof="0" smtClean="0">
                <a:solidFill>
                  <a:schemeClr val="tx2"/>
                </a:solidFill>
              </a:rPr>
              <a:pPr algn="ctr" rtl="0"/>
              <a:t>‹#›</a:t>
            </a:fld>
            <a:endParaRPr lang="it-IT" sz="1050" noProof="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85F3E2-6A15-4D97-8218-9730C37996C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47133" y="6101920"/>
            <a:ext cx="691067" cy="6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60" r:id="rId4"/>
    <p:sldLayoutId id="2147483670" r:id="rId5"/>
    <p:sldLayoutId id="2147483669" r:id="rId6"/>
    <p:sldLayoutId id="2147483664" r:id="rId7"/>
    <p:sldLayoutId id="2147483650" r:id="rId8"/>
    <p:sldLayoutId id="2147483653" r:id="rId9"/>
    <p:sldLayoutId id="2147483680" r:id="rId10"/>
    <p:sldLayoutId id="2147483678" r:id="rId11"/>
    <p:sldLayoutId id="2147483679" r:id="rId12"/>
    <p:sldLayoutId id="2147483672" r:id="rId13"/>
    <p:sldLayoutId id="2147483683" r:id="rId14"/>
    <p:sldLayoutId id="2147483675" r:id="rId15"/>
    <p:sldLayoutId id="2147483681" r:id="rId16"/>
    <p:sldLayoutId id="2147483682" r:id="rId17"/>
    <p:sldLayoutId id="2147483671" r:id="rId18"/>
    <p:sldLayoutId id="2147483677" r:id="rId19"/>
    <p:sldLayoutId id="214748367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5" name="Forma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863811" y="4350527"/>
            <a:ext cx="2565831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it-IT" sz="1600" b="1" i="0" spc="0" noProof="0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WELCOME MATRICOLE 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 dirty="0"/>
          </a:p>
        </p:txBody>
      </p:sp>
      <p:sp>
        <p:nvSpPr>
          <p:cNvPr id="17" name="Forma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86CB4B4D-7CA3-9044-876B-883B54F8677D}" type="slidenum">
              <a:rPr lang="it-IT" sz="1050" noProof="0" smtClean="0">
                <a:solidFill>
                  <a:schemeClr val="tx2"/>
                </a:solidFill>
              </a:rPr>
              <a:pPr algn="ctr" rtl="0"/>
              <a:t>‹#›</a:t>
            </a:fld>
            <a:endParaRPr lang="it-IT" sz="1050" noProof="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85F3E2-6A15-4D97-8218-9730C37996C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47133" y="6101920"/>
            <a:ext cx="691067" cy="6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8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servizi/bibliote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tif"/><Relationship Id="rId7" Type="http://schemas.openxmlformats.org/officeDocument/2006/relationships/image" Target="cid:image002.png@01D7B559.BB52037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cid:image001.png@01D7B559.BB520370" TargetMode="External"/><Relationship Id="rId10" Type="http://schemas.openxmlformats.org/officeDocument/2006/relationships/hyperlink" Target="https://www.facebook.com/univda" TargetMode="External"/><Relationship Id="rId4" Type="http://schemas.openxmlformats.org/officeDocument/2006/relationships/image" Target="../media/image11.png"/><Relationship Id="rId9" Type="http://schemas.openxmlformats.org/officeDocument/2006/relationships/image" Target="cid:image003.png@01D7B559.BB52037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nivda.unitesi.cineca.it/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da.it/" TargetMode="External"/><Relationship Id="rId2" Type="http://schemas.openxmlformats.org/officeDocument/2006/relationships/hyperlink" Target="https://forms.office.com/Pages/ResponsePage.aspx?id=89ENPlAOXUeY4w5VzKNISePoX_DQZsNLgSWjqCBAM6FUOVFMUUdIN0xIM1FYNFFPREZNS0FXSDlSTiQlQCN0PWcu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kWnX1lFR6Q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8pYTq4eWQos" TargetMode="External"/><Relationship Id="rId2" Type="http://schemas.openxmlformats.org/officeDocument/2006/relationships/hyperlink" Target="https://univda.sebina.it/opac/.do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uniaosta" TargetMode="External"/><Relationship Id="rId5" Type="http://schemas.openxmlformats.org/officeDocument/2006/relationships/hyperlink" Target="https://www.univda.it/servizi/biblioteca/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hyperlink" Target="mailto:biblioteca@univda.it" TargetMode="External"/><Relationship Id="rId4" Type="http://schemas.openxmlformats.org/officeDocument/2006/relationships/hyperlink" Target="https://outlook.office365.com/owa/calendar/BibliotecadiAteneo@univda.it/bookings/" TargetMode="External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olo 23">
            <a:extLst>
              <a:ext uri="{FF2B5EF4-FFF2-40B4-BE49-F238E27FC236}">
                <a16:creationId xmlns:a16="http://schemas.microsoft.com/office/drawing/2014/main" id="{7815D14A-8E4D-DB4D-9DA0-33B2AD08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19891"/>
            <a:ext cx="6646333" cy="2704640"/>
          </a:xfrm>
        </p:spPr>
        <p:txBody>
          <a:bodyPr rtlCol="0"/>
          <a:lstStyle/>
          <a:p>
            <a:pPr rtl="0"/>
            <a:r>
              <a:rPr lang="it-IT"/>
              <a:t>LA BIBLIOTECA</a:t>
            </a:r>
            <a:endParaRPr lang="it-IT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0397462-46D3-2C4C-9202-22A86A07D8D2}"/>
              </a:ext>
            </a:extLst>
          </p:cNvPr>
          <p:cNvSpPr/>
          <p:nvPr/>
        </p:nvSpPr>
        <p:spPr>
          <a:xfrm>
            <a:off x="838199" y="5273200"/>
            <a:ext cx="528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pc="300" dirty="0">
                <a:hlinkClick r:id="rId3"/>
              </a:rPr>
              <a:t>https://www.univda.it/servizi/biblioteca/</a:t>
            </a:r>
            <a:r>
              <a:rPr lang="it-IT" spc="300" dirty="0"/>
              <a:t> </a:t>
            </a:r>
          </a:p>
        </p:txBody>
      </p:sp>
      <p:pic>
        <p:nvPicPr>
          <p:cNvPr id="6" name="Segnaposto immagine 7">
            <a:extLst>
              <a:ext uri="{FF2B5EF4-FFF2-40B4-BE49-F238E27FC236}">
                <a16:creationId xmlns:a16="http://schemas.microsoft.com/office/drawing/2014/main" id="{C00416CF-A6BF-4A8A-8D7F-E649AF3E53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/>
          <a:stretch/>
        </p:blipFill>
        <p:spPr>
          <a:xfrm>
            <a:off x="948299" y="0"/>
            <a:ext cx="11231027" cy="7487351"/>
          </a:xfrm>
          <a:noFill/>
        </p:spPr>
      </p:pic>
    </p:spTree>
    <p:extLst>
      <p:ext uri="{BB962C8B-B14F-4D97-AF65-F5344CB8AC3E}">
        <p14:creationId xmlns:p14="http://schemas.microsoft.com/office/powerpoint/2010/main" val="24396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206" y="902482"/>
            <a:ext cx="5308600" cy="1395208"/>
          </a:xfrm>
        </p:spPr>
        <p:txBody>
          <a:bodyPr rtlCol="0">
            <a:noAutofit/>
          </a:bodyPr>
          <a:lstStyle/>
          <a:p>
            <a:pPr algn="ctr"/>
            <a:r>
              <a:rPr lang="it-IT" sz="3600" spc="0" dirty="0">
                <a:solidFill>
                  <a:srgbClr val="152E4A"/>
                </a:solidFill>
                <a:cs typeface="Gill Sans"/>
              </a:rPr>
              <a:t>Buon anno accademico!</a:t>
            </a:r>
            <a:br>
              <a:rPr lang="it-IT" sz="3600" spc="0" dirty="0">
                <a:solidFill>
                  <a:srgbClr val="152E4A"/>
                </a:solidFill>
                <a:cs typeface="Gill Sans"/>
              </a:rPr>
            </a:br>
            <a:endParaRPr lang="it-IT" sz="3600" spc="0" dirty="0">
              <a:solidFill>
                <a:srgbClr val="152E4A"/>
              </a:solidFill>
              <a:cs typeface="Gill San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B8441F-1120-4013-A812-303C3C3C22A4}"/>
              </a:ext>
            </a:extLst>
          </p:cNvPr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rgbClr val="1F3A58"/>
          </a:solidFill>
          <a:ln>
            <a:solidFill>
              <a:srgbClr val="152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3007895"/>
            <a:ext cx="5448300" cy="3521242"/>
          </a:xfrm>
        </p:spPr>
        <p:txBody>
          <a:bodyPr rtlCol="0">
            <a:normAutofit fontScale="92500" lnSpcReduction="10000"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Seguiteci sui social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2022 Università della Valle d’Aosta – Université de la </a:t>
            </a:r>
            <a:r>
              <a:rPr lang="it-IT" b="1" dirty="0" err="1"/>
              <a:t>Vallée</a:t>
            </a:r>
            <a:r>
              <a:rPr lang="it-IT" b="1" dirty="0"/>
              <a:t> d’</a:t>
            </a:r>
            <a:r>
              <a:rPr lang="it-IT" b="1" dirty="0" err="1"/>
              <a:t>Aoste</a:t>
            </a: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 Tutti i diritti riservati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187" t="189" r="518" b="2618"/>
          <a:stretch/>
        </p:blipFill>
        <p:spPr>
          <a:xfrm>
            <a:off x="6394450" y="278763"/>
            <a:ext cx="5760000" cy="5840008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A1FCF7-4D11-4279-A7EF-512855E036F8}"/>
              </a:ext>
            </a:extLst>
          </p:cNvPr>
          <p:cNvSpPr txBox="1"/>
          <p:nvPr/>
        </p:nvSpPr>
        <p:spPr>
          <a:xfrm>
            <a:off x="8112400" y="6257553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www.univda.it 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5C988E8-4431-44D9-B64F-7A2733F1B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98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 </a:t>
            </a: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5916A0B-3333-4AD2-B394-B5F7F2458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65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 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6B8E1E-BF1D-4FEB-BB74-44440CCF98B5}"/>
              </a:ext>
            </a:extLst>
          </p:cNvPr>
          <p:cNvGrpSpPr/>
          <p:nvPr/>
        </p:nvGrpSpPr>
        <p:grpSpPr>
          <a:xfrm>
            <a:off x="1441533" y="3423560"/>
            <a:ext cx="3860633" cy="770025"/>
            <a:chOff x="1309436" y="3423560"/>
            <a:chExt cx="3860633" cy="770025"/>
          </a:xfrm>
        </p:grpSpPr>
        <p:pic>
          <p:nvPicPr>
            <p:cNvPr id="1027" name="Immagine 11">
              <a:extLst>
                <a:ext uri="{FF2B5EF4-FFF2-40B4-BE49-F238E27FC236}">
                  <a16:creationId xmlns:a16="http://schemas.microsoft.com/office/drawing/2014/main" id="{820951C1-8037-4D21-9839-284C251E4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118" y="3426996"/>
              <a:ext cx="742951" cy="74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Immagine 12">
              <a:extLst>
                <a:ext uri="{FF2B5EF4-FFF2-40B4-BE49-F238E27FC236}">
                  <a16:creationId xmlns:a16="http://schemas.microsoft.com/office/drawing/2014/main" id="{887BF22D-53DE-4153-B21C-357888316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891" y="3423560"/>
              <a:ext cx="742950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Immagine 13">
              <a:extLst>
                <a:ext uri="{FF2B5EF4-FFF2-40B4-BE49-F238E27FC236}">
                  <a16:creationId xmlns:a16="http://schemas.microsoft.com/office/drawing/2014/main" id="{E10662F2-F85B-4072-BB46-D229EF651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663" y="3450634"/>
              <a:ext cx="742951" cy="74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>
              <a:hlinkClick r:id="rId10"/>
              <a:extLst>
                <a:ext uri="{FF2B5EF4-FFF2-40B4-BE49-F238E27FC236}">
                  <a16:creationId xmlns:a16="http://schemas.microsoft.com/office/drawing/2014/main" id="{B8CC2310-DC88-49AC-9E4A-48CCD4A45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436" y="3432084"/>
              <a:ext cx="742951" cy="74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70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3" y="421256"/>
            <a:ext cx="10701539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A876C8ED-2F75-4641-9CE3-57678016B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4570" y="783590"/>
            <a:ext cx="10425432" cy="628933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8255">
              <a:lnSpc>
                <a:spcPct val="100000"/>
              </a:lnSpc>
              <a:spcBef>
                <a:spcPts val="63"/>
              </a:spcBef>
            </a:pPr>
            <a:r>
              <a:rPr lang="it-IT" sz="4000" spc="300" dirty="0">
                <a:solidFill>
                  <a:srgbClr val="F6F7F2"/>
                </a:solidFill>
                <a:cs typeface="Lucida Sans Unicode"/>
              </a:rPr>
              <a:t>PERCHÉ USARE LA BIBLIOTECA?</a:t>
            </a:r>
            <a:endParaRPr lang="it-IT" sz="4000" spc="300" dirty="0">
              <a:cs typeface="Lucida Sans Unicode"/>
            </a:endParaRPr>
          </a:p>
        </p:txBody>
      </p:sp>
      <p:sp>
        <p:nvSpPr>
          <p:cNvPr id="7" name="Segnaposto contenuto 16">
            <a:extLst>
              <a:ext uri="{FF2B5EF4-FFF2-40B4-BE49-F238E27FC236}">
                <a16:creationId xmlns:a16="http://schemas.microsoft.com/office/drawing/2014/main" id="{02C2B542-4342-4A48-A9E1-E555953EC26A}"/>
              </a:ext>
            </a:extLst>
          </p:cNvPr>
          <p:cNvSpPr txBox="1">
            <a:spLocks/>
          </p:cNvSpPr>
          <p:nvPr/>
        </p:nvSpPr>
        <p:spPr>
          <a:xfrm>
            <a:off x="1214570" y="2933419"/>
            <a:ext cx="2160000" cy="2562591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Segnaposto contenuto 16">
            <a:extLst>
              <a:ext uri="{FF2B5EF4-FFF2-40B4-BE49-F238E27FC236}">
                <a16:creationId xmlns:a16="http://schemas.microsoft.com/office/drawing/2014/main" id="{9E8A0034-5074-AB45-B09E-FF60189A56A8}"/>
              </a:ext>
            </a:extLst>
          </p:cNvPr>
          <p:cNvSpPr txBox="1">
            <a:spLocks/>
          </p:cNvSpPr>
          <p:nvPr/>
        </p:nvSpPr>
        <p:spPr>
          <a:xfrm>
            <a:off x="3771562" y="2933419"/>
            <a:ext cx="2160000" cy="2562591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Segnaposto contenuto 16">
            <a:extLst>
              <a:ext uri="{FF2B5EF4-FFF2-40B4-BE49-F238E27FC236}">
                <a16:creationId xmlns:a16="http://schemas.microsoft.com/office/drawing/2014/main" id="{D7AFBAB7-D618-A547-8A87-1765313609B1}"/>
              </a:ext>
            </a:extLst>
          </p:cNvPr>
          <p:cNvSpPr txBox="1">
            <a:spLocks/>
          </p:cNvSpPr>
          <p:nvPr/>
        </p:nvSpPr>
        <p:spPr>
          <a:xfrm>
            <a:off x="6614891" y="2942218"/>
            <a:ext cx="2160000" cy="2544992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Segnaposto contenuto 16">
            <a:extLst>
              <a:ext uri="{FF2B5EF4-FFF2-40B4-BE49-F238E27FC236}">
                <a16:creationId xmlns:a16="http://schemas.microsoft.com/office/drawing/2014/main" id="{442A10A5-718E-CC41-B555-215C1BC14CA2}"/>
              </a:ext>
            </a:extLst>
          </p:cNvPr>
          <p:cNvSpPr txBox="1">
            <a:spLocks/>
          </p:cNvSpPr>
          <p:nvPr/>
        </p:nvSpPr>
        <p:spPr>
          <a:xfrm>
            <a:off x="9425547" y="2933419"/>
            <a:ext cx="2160000" cy="2562591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57B140C-08C7-674B-9C03-635C5E7DAF66}"/>
              </a:ext>
            </a:extLst>
          </p:cNvPr>
          <p:cNvSpPr/>
          <p:nvPr/>
        </p:nvSpPr>
        <p:spPr>
          <a:xfrm>
            <a:off x="3771562" y="3149936"/>
            <a:ext cx="2160000" cy="2129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per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approfondire le materie di studio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e per la cultura personale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1C3FBC-E4D9-4F4A-993D-D91D555BD7AD}"/>
              </a:ext>
            </a:extLst>
          </p:cNvPr>
          <p:cNvSpPr/>
          <p:nvPr/>
        </p:nvSpPr>
        <p:spPr>
          <a:xfrm>
            <a:off x="1175819" y="3361948"/>
            <a:ext cx="2198751" cy="170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per trovare e consultare i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testi per la preparazione degli esami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4946882-5FBB-8E45-A36E-E58FCC5E9765}"/>
              </a:ext>
            </a:extLst>
          </p:cNvPr>
          <p:cNvSpPr/>
          <p:nvPr/>
        </p:nvSpPr>
        <p:spPr>
          <a:xfrm>
            <a:off x="6614891" y="3361948"/>
            <a:ext cx="2160000" cy="170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per supportare, con libri e articoli, la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scrittura di ricerche o tesine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4BD050-00C1-1A42-BB4B-A27813493C20}"/>
              </a:ext>
            </a:extLst>
          </p:cNvPr>
          <p:cNvSpPr/>
          <p:nvPr/>
        </p:nvSpPr>
        <p:spPr>
          <a:xfrm>
            <a:off x="9425547" y="3149936"/>
            <a:ext cx="2160000" cy="2129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per reperire i materiali bibliografici per la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stesura della tesi di laurea</a:t>
            </a:r>
          </a:p>
          <a:p>
            <a:pPr algn="ctr">
              <a:lnSpc>
                <a:spcPct val="150000"/>
              </a:lnSpc>
            </a:pP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1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3" y="640966"/>
            <a:ext cx="10569720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89DCA1E1-1ED1-EC45-9321-8B483BD0FDCC}"/>
              </a:ext>
            </a:extLst>
          </p:cNvPr>
          <p:cNvSpPr txBox="1"/>
          <p:nvPr/>
        </p:nvSpPr>
        <p:spPr>
          <a:xfrm>
            <a:off x="938462" y="2356900"/>
            <a:ext cx="10877019" cy="4025290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r>
              <a:rPr lang="it-IT" sz="1950" b="1" dirty="0">
                <a:solidFill>
                  <a:schemeClr val="tx2"/>
                </a:solidFill>
                <a:latin typeface="+mj-lt"/>
              </a:rPr>
              <a:t>monografie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 (testi d’esame e non solo)</a:t>
            </a:r>
          </a:p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r>
              <a:rPr lang="it-IT" sz="1950" b="1" dirty="0">
                <a:solidFill>
                  <a:schemeClr val="tx2"/>
                </a:solidFill>
                <a:latin typeface="+mj-lt"/>
              </a:rPr>
              <a:t>dizionari, enciclopedie, materiale di consultazione</a:t>
            </a:r>
          </a:p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r>
              <a:rPr lang="it-IT" sz="1950" b="1" dirty="0">
                <a:solidFill>
                  <a:schemeClr val="tx2"/>
                </a:solidFill>
                <a:latin typeface="+mj-lt"/>
              </a:rPr>
              <a:t>riviste scientifiche 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(alcune con accesso online)</a:t>
            </a:r>
          </a:p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r>
              <a:rPr lang="it-IT" sz="1950" b="1" dirty="0">
                <a:solidFill>
                  <a:schemeClr val="tx2"/>
                </a:solidFill>
                <a:latin typeface="+mj-lt"/>
              </a:rPr>
              <a:t>audiovisivi e dvd 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(anche in lingua)</a:t>
            </a:r>
          </a:p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r>
              <a:rPr lang="it-IT" sz="1950" b="1" dirty="0">
                <a:solidFill>
                  <a:schemeClr val="tx2"/>
                </a:solidFill>
                <a:latin typeface="+mj-lt"/>
              </a:rPr>
              <a:t>tesi di laurea 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(cartacee fino al 2019, online sull'archivio digitale </a:t>
            </a:r>
            <a:r>
              <a:rPr lang="it-IT" sz="1950" dirty="0">
                <a:solidFill>
                  <a:schemeClr val="tx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UniVdArTe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 dal 2020)</a:t>
            </a:r>
          </a:p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r>
              <a:rPr lang="it-IT" sz="1950" b="1" dirty="0">
                <a:solidFill>
                  <a:schemeClr val="tx2"/>
                </a:solidFill>
                <a:latin typeface="+mj-lt"/>
              </a:rPr>
              <a:t>banche dati e altre risorse online 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(accessibili dai pc delle sedi, dai propri dispositivi collegandosi al wi-fi delle sedi </a:t>
            </a:r>
            <a:r>
              <a:rPr lang="it-IT" sz="1950" dirty="0" err="1">
                <a:solidFill>
                  <a:schemeClr val="tx2"/>
                </a:solidFill>
                <a:latin typeface="+mj-lt"/>
              </a:rPr>
              <a:t>univda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, ma anche da casa secondo le modalità indicate per ogni risorsa)</a:t>
            </a:r>
          </a:p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r>
              <a:rPr lang="it-IT" sz="1950" b="1" dirty="0">
                <a:solidFill>
                  <a:schemeClr val="tx2"/>
                </a:solidFill>
                <a:latin typeface="+mj-lt"/>
              </a:rPr>
              <a:t>risorse digitali tramite </a:t>
            </a:r>
            <a:r>
              <a:rPr lang="it-IT" sz="1950" b="1" dirty="0" err="1">
                <a:solidFill>
                  <a:schemeClr val="tx2"/>
                </a:solidFill>
                <a:latin typeface="+mj-lt"/>
              </a:rPr>
              <a:t>Reteindaco</a:t>
            </a:r>
            <a:r>
              <a:rPr lang="it-IT" sz="195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it-IT" sz="1950" dirty="0">
                <a:solidFill>
                  <a:schemeClr val="tx2"/>
                </a:solidFill>
                <a:latin typeface="+mj-lt"/>
              </a:rPr>
              <a:t>(compresi alcuni ebook di testi d’esame, accessibili anche da casa)</a:t>
            </a:r>
          </a:p>
          <a:p>
            <a:pPr marL="294005" indent="-285750">
              <a:lnSpc>
                <a:spcPct val="150000"/>
              </a:lnSpc>
              <a:spcBef>
                <a:spcPts val="67"/>
              </a:spcBef>
              <a:buFont typeface="Wingdings" pitchFamily="2" charset="2"/>
              <a:buChar char="§"/>
              <a:tabLst>
                <a:tab pos="2197633" algn="l"/>
              </a:tabLst>
            </a:pPr>
            <a:endParaRPr lang="it-IT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4D434AC-B3E2-4A5B-B9D7-7E40497CC4B7}"/>
              </a:ext>
            </a:extLst>
          </p:cNvPr>
          <p:cNvSpPr txBox="1">
            <a:spLocks/>
          </p:cNvSpPr>
          <p:nvPr/>
        </p:nvSpPr>
        <p:spPr>
          <a:xfrm>
            <a:off x="1167069" y="1003300"/>
            <a:ext cx="9553855" cy="628933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467">
              <a:lnSpc>
                <a:spcPct val="100000"/>
              </a:lnSpc>
              <a:spcBef>
                <a:spcPts val="63"/>
              </a:spcBef>
            </a:pPr>
            <a:r>
              <a:rPr lang="it-IT" sz="4034" spc="300" dirty="0">
                <a:solidFill>
                  <a:srgbClr val="F6F7F2"/>
                </a:solidFill>
                <a:cs typeface="Lucida Sans Unicode"/>
              </a:rPr>
              <a:t>COSA TROVO IN BIBLIOTECA?</a:t>
            </a:r>
            <a:endParaRPr lang="it-IT" sz="4034" spc="300" dirty="0"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05563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3" y="640966"/>
            <a:ext cx="10569720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89DCA1E1-1ED1-EC45-9321-8B483BD0FDCC}"/>
              </a:ext>
            </a:extLst>
          </p:cNvPr>
          <p:cNvSpPr txBox="1"/>
          <p:nvPr/>
        </p:nvSpPr>
        <p:spPr>
          <a:xfrm>
            <a:off x="938463" y="3106270"/>
            <a:ext cx="10341717" cy="2931273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tabLst>
                <a:tab pos="2197633" algn="l"/>
              </a:tabLst>
            </a:pPr>
            <a:r>
              <a:rPr lang="it-IT" sz="2000" dirty="0">
                <a:solidFill>
                  <a:schemeClr val="tx2"/>
                </a:solidFill>
                <a:ea typeface="+mn-lt"/>
                <a:cs typeface="+mn-lt"/>
              </a:rPr>
              <a:t>compila il modulo di iscrizione online che trovi a questo</a:t>
            </a:r>
            <a:r>
              <a:rPr lang="it-IT" sz="2000" b="1" dirty="0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it-IT" sz="2000" b="1" dirty="0">
                <a:solidFill>
                  <a:srgbClr val="002F51"/>
                </a:solidFill>
                <a:latin typeface="+mj-lt"/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it-IT" sz="2000" b="1" dirty="0">
                <a:solidFill>
                  <a:schemeClr val="tx2"/>
                </a:solidFill>
                <a:ea typeface="+mn-lt"/>
                <a:cs typeface="+mn-lt"/>
              </a:rPr>
              <a:t> </a:t>
            </a:r>
            <a:r>
              <a:rPr lang="it-IT" sz="2000" dirty="0">
                <a:solidFill>
                  <a:schemeClr val="tx2"/>
                </a:solidFill>
                <a:ea typeface="+mn-lt"/>
                <a:cs typeface="+mn-lt"/>
              </a:rPr>
              <a:t>del sito web </a:t>
            </a:r>
            <a:r>
              <a:rPr lang="it-IT" sz="2000" b="1" dirty="0">
                <a:solidFill>
                  <a:srgbClr val="002F51"/>
                </a:solidFill>
                <a:latin typeface="+mj-lt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www.univda.it</a:t>
            </a:r>
            <a:r>
              <a:rPr lang="it-IT" sz="2000" b="1" dirty="0">
                <a:solidFill>
                  <a:srgbClr val="002F51"/>
                </a:solidFill>
                <a:latin typeface="+mj-lt"/>
                <a:ea typeface="+mn-lt"/>
                <a:cs typeface="+mn-lt"/>
              </a:rPr>
              <a:t> </a:t>
            </a:r>
            <a:r>
              <a:rPr lang="it-IT" sz="2000" dirty="0">
                <a:solidFill>
                  <a:schemeClr val="tx2"/>
                </a:solidFill>
                <a:ea typeface="+mn-lt"/>
                <a:cs typeface="+mn-lt"/>
              </a:rPr>
              <a:t>seguendo il percorso: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tabLst>
                <a:tab pos="2197633" algn="l"/>
              </a:tabLst>
            </a:pPr>
            <a:r>
              <a:rPr lang="it-IT" sz="2000" b="1" dirty="0">
                <a:solidFill>
                  <a:schemeClr val="tx2"/>
                </a:solidFill>
                <a:latin typeface="+mj-lt"/>
                <a:ea typeface="+mn-lt"/>
                <a:cs typeface="+mn-lt"/>
              </a:rPr>
              <a:t>home&gt;servizi&gt;biblioteca&gt;modulistica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tabLst>
                <a:tab pos="2197633" algn="l"/>
              </a:tabLst>
            </a:pPr>
            <a:endParaRPr lang="it-IT" sz="2000" b="1" dirty="0">
              <a:solidFill>
                <a:schemeClr val="tx2"/>
              </a:solidFill>
              <a:latin typeface="+mj-lt"/>
              <a:ea typeface="+mn-lt"/>
              <a:cs typeface="+mn-lt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tabLst>
                <a:tab pos="2197633" algn="l"/>
              </a:tabLst>
            </a:pPr>
            <a:r>
              <a:rPr lang="it-IT" sz="2000" dirty="0">
                <a:solidFill>
                  <a:schemeClr val="tx2"/>
                </a:solidFill>
                <a:ea typeface="+mn-lt"/>
                <a:cs typeface="+mn-lt"/>
              </a:rPr>
              <a:t>dove troverai anche gli altri moduli relativi ai servizi della biblioteca.</a:t>
            </a:r>
            <a:endParaRPr lang="it-IT" sz="2000" dirty="0">
              <a:solidFill>
                <a:schemeClr val="tx2"/>
              </a:solidFill>
            </a:endParaRPr>
          </a:p>
          <a:p>
            <a:pPr marL="8255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endParaRPr lang="it-IT" sz="2000" dirty="0">
              <a:solidFill>
                <a:srgbClr val="053152"/>
              </a:solidFill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4D434AC-B3E2-4A5B-B9D7-7E40497CC4B7}"/>
              </a:ext>
            </a:extLst>
          </p:cNvPr>
          <p:cNvSpPr txBox="1">
            <a:spLocks/>
          </p:cNvSpPr>
          <p:nvPr/>
        </p:nvSpPr>
        <p:spPr>
          <a:xfrm>
            <a:off x="1167069" y="1003300"/>
            <a:ext cx="9553855" cy="628933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255">
              <a:lnSpc>
                <a:spcPct val="100000"/>
              </a:lnSpc>
              <a:spcBef>
                <a:spcPts val="63"/>
              </a:spcBef>
            </a:pPr>
            <a:r>
              <a:rPr lang="it-IT" sz="4000" spc="300" dirty="0">
                <a:solidFill>
                  <a:srgbClr val="F6F7F2"/>
                </a:solidFill>
                <a:cs typeface="Lucida Sans Unicode"/>
              </a:rPr>
              <a:t>COME MI ISCRIVO?</a:t>
            </a:r>
            <a:endParaRPr lang="it-IT" sz="4000" spc="300" dirty="0"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51509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3" y="421256"/>
            <a:ext cx="10701539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A876C8ED-2F75-4641-9CE3-57678016B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4570" y="783590"/>
            <a:ext cx="10425432" cy="628933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8255">
              <a:lnSpc>
                <a:spcPct val="100000"/>
              </a:lnSpc>
              <a:spcBef>
                <a:spcPts val="63"/>
              </a:spcBef>
            </a:pPr>
            <a:r>
              <a:rPr lang="it-IT" sz="4000" spc="300" dirty="0">
                <a:solidFill>
                  <a:srgbClr val="F6F7F2"/>
                </a:solidFill>
                <a:cs typeface="Lucida Sans Unicode"/>
              </a:rPr>
              <a:t>COSA PUOI FARE IN BIBLIOTECA?</a:t>
            </a:r>
            <a:endParaRPr lang="it-IT" sz="4000" spc="300" dirty="0">
              <a:cs typeface="Lucida Sans Unicode"/>
            </a:endParaRPr>
          </a:p>
        </p:txBody>
      </p:sp>
      <p:sp>
        <p:nvSpPr>
          <p:cNvPr id="7" name="Segnaposto contenuto 16">
            <a:extLst>
              <a:ext uri="{FF2B5EF4-FFF2-40B4-BE49-F238E27FC236}">
                <a16:creationId xmlns:a16="http://schemas.microsoft.com/office/drawing/2014/main" id="{02C2B542-4342-4A48-A9E1-E555953EC26A}"/>
              </a:ext>
            </a:extLst>
          </p:cNvPr>
          <p:cNvSpPr txBox="1">
            <a:spLocks/>
          </p:cNvSpPr>
          <p:nvPr/>
        </p:nvSpPr>
        <p:spPr>
          <a:xfrm>
            <a:off x="754090" y="3125279"/>
            <a:ext cx="2160000" cy="2544992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Segnaposto contenuto 16">
            <a:extLst>
              <a:ext uri="{FF2B5EF4-FFF2-40B4-BE49-F238E27FC236}">
                <a16:creationId xmlns:a16="http://schemas.microsoft.com/office/drawing/2014/main" id="{9E8A0034-5074-AB45-B09E-FF60189A56A8}"/>
              </a:ext>
            </a:extLst>
          </p:cNvPr>
          <p:cNvSpPr txBox="1">
            <a:spLocks/>
          </p:cNvSpPr>
          <p:nvPr/>
        </p:nvSpPr>
        <p:spPr>
          <a:xfrm>
            <a:off x="3032145" y="3125279"/>
            <a:ext cx="2160000" cy="2544992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Segnaposto contenuto 16">
            <a:extLst>
              <a:ext uri="{FF2B5EF4-FFF2-40B4-BE49-F238E27FC236}">
                <a16:creationId xmlns:a16="http://schemas.microsoft.com/office/drawing/2014/main" id="{D7AFBAB7-D618-A547-8A87-1765313609B1}"/>
              </a:ext>
            </a:extLst>
          </p:cNvPr>
          <p:cNvSpPr txBox="1">
            <a:spLocks/>
          </p:cNvSpPr>
          <p:nvPr/>
        </p:nvSpPr>
        <p:spPr>
          <a:xfrm>
            <a:off x="5367421" y="3125279"/>
            <a:ext cx="2160000" cy="2544992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Segnaposto contenuto 16">
            <a:extLst>
              <a:ext uri="{FF2B5EF4-FFF2-40B4-BE49-F238E27FC236}">
                <a16:creationId xmlns:a16="http://schemas.microsoft.com/office/drawing/2014/main" id="{442A10A5-718E-CC41-B555-215C1BC14CA2}"/>
              </a:ext>
            </a:extLst>
          </p:cNvPr>
          <p:cNvSpPr txBox="1">
            <a:spLocks/>
          </p:cNvSpPr>
          <p:nvPr/>
        </p:nvSpPr>
        <p:spPr>
          <a:xfrm>
            <a:off x="7633097" y="3125279"/>
            <a:ext cx="2160000" cy="2544992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57B140C-08C7-674B-9C03-635C5E7DAF66}"/>
              </a:ext>
            </a:extLst>
          </p:cNvPr>
          <p:cNvSpPr/>
          <p:nvPr/>
        </p:nvSpPr>
        <p:spPr>
          <a:xfrm>
            <a:off x="3001728" y="3906049"/>
            <a:ext cx="2160000" cy="8745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EFFETTUARE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PRESTITI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1C3FBC-E4D9-4F4A-993D-D91D555BD7AD}"/>
              </a:ext>
            </a:extLst>
          </p:cNvPr>
          <p:cNvSpPr/>
          <p:nvPr/>
        </p:nvSpPr>
        <p:spPr>
          <a:xfrm>
            <a:off x="686186" y="3960539"/>
            <a:ext cx="2193780" cy="8744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+mj-lt"/>
              </a:rPr>
              <a:t>CONSULTARE DOCUMENTI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4946882-5FBB-8E45-A36E-E58FCC5E9765}"/>
              </a:ext>
            </a:extLst>
          </p:cNvPr>
          <p:cNvSpPr/>
          <p:nvPr/>
        </p:nvSpPr>
        <p:spPr>
          <a:xfrm>
            <a:off x="5385115" y="3125279"/>
            <a:ext cx="2160000" cy="2544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ACCEDERE ALLE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RISORSE E AI SERVIZI ONLINE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(dai PC o collegandoti al wi-fi delle sedi </a:t>
            </a:r>
            <a:r>
              <a:rPr lang="it-IT" b="1" dirty="0" err="1">
                <a:solidFill>
                  <a:schemeClr val="bg1"/>
                </a:solidFill>
              </a:rPr>
              <a:t>UniVdA</a:t>
            </a:r>
            <a:r>
              <a:rPr lang="it-IT" b="1" dirty="0">
                <a:solidFill>
                  <a:schemeClr val="bg1"/>
                </a:solidFill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4BD050-00C1-1A42-BB4B-A27813493C20}"/>
              </a:ext>
            </a:extLst>
          </p:cNvPr>
          <p:cNvSpPr/>
          <p:nvPr/>
        </p:nvSpPr>
        <p:spPr>
          <a:xfrm>
            <a:off x="7562809" y="3545041"/>
            <a:ext cx="2307155" cy="17054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CHIEDERE AIUTO PER LE TUE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RICERCHE BIBLIOGRAFICHE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Segnaposto contenuto 16">
            <a:extLst>
              <a:ext uri="{FF2B5EF4-FFF2-40B4-BE49-F238E27FC236}">
                <a16:creationId xmlns:a16="http://schemas.microsoft.com/office/drawing/2014/main" id="{61CB96BA-8073-40E4-A567-81ABABBBA154}"/>
              </a:ext>
            </a:extLst>
          </p:cNvPr>
          <p:cNvSpPr txBox="1">
            <a:spLocks/>
          </p:cNvSpPr>
          <p:nvPr/>
        </p:nvSpPr>
        <p:spPr>
          <a:xfrm>
            <a:off x="9957946" y="3125279"/>
            <a:ext cx="2160000" cy="2544992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655E6BE-796A-4784-9B57-3C3A26D94280}"/>
              </a:ext>
            </a:extLst>
          </p:cNvPr>
          <p:cNvSpPr/>
          <p:nvPr/>
        </p:nvSpPr>
        <p:spPr>
          <a:xfrm>
            <a:off x="9945276" y="3282802"/>
            <a:ext cx="2160000" cy="212949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RICHIEDERE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MATERIALI NON POSSEDUTI </a:t>
            </a:r>
            <a:r>
              <a:rPr lang="it-IT" b="1" dirty="0">
                <a:solidFill>
                  <a:schemeClr val="bg1"/>
                </a:solidFill>
              </a:rPr>
              <a:t>DALLA BIBLIOTECA DI ATENEO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3" y="421256"/>
            <a:ext cx="10701539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A876C8ED-2F75-4641-9CE3-57678016B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4570" y="786219"/>
            <a:ext cx="10425432" cy="623675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8255">
              <a:lnSpc>
                <a:spcPct val="100000"/>
              </a:lnSpc>
              <a:spcBef>
                <a:spcPts val="63"/>
              </a:spcBef>
            </a:pPr>
            <a:r>
              <a:rPr lang="it-IT" sz="4000" spc="300" dirty="0">
                <a:solidFill>
                  <a:srgbClr val="F6F7F2"/>
                </a:solidFill>
                <a:cs typeface="Lucida Sans Unicode"/>
              </a:rPr>
              <a:t>COSA PUOI FARE DA CASA?</a:t>
            </a:r>
            <a:endParaRPr lang="it-IT" sz="4000" spc="300" dirty="0">
              <a:cs typeface="Lucida Sans Unicode"/>
            </a:endParaRPr>
          </a:p>
        </p:txBody>
      </p:sp>
      <p:sp>
        <p:nvSpPr>
          <p:cNvPr id="7" name="Segnaposto contenuto 16">
            <a:extLst>
              <a:ext uri="{FF2B5EF4-FFF2-40B4-BE49-F238E27FC236}">
                <a16:creationId xmlns:a16="http://schemas.microsoft.com/office/drawing/2014/main" id="{02C2B542-4342-4A48-A9E1-E555953EC26A}"/>
              </a:ext>
            </a:extLst>
          </p:cNvPr>
          <p:cNvSpPr txBox="1">
            <a:spLocks/>
          </p:cNvSpPr>
          <p:nvPr/>
        </p:nvSpPr>
        <p:spPr>
          <a:xfrm>
            <a:off x="1214570" y="3014794"/>
            <a:ext cx="2520000" cy="2520000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Segnaposto contenuto 16">
            <a:extLst>
              <a:ext uri="{FF2B5EF4-FFF2-40B4-BE49-F238E27FC236}">
                <a16:creationId xmlns:a16="http://schemas.microsoft.com/office/drawing/2014/main" id="{9E8A0034-5074-AB45-B09E-FF60189A56A8}"/>
              </a:ext>
            </a:extLst>
          </p:cNvPr>
          <p:cNvSpPr txBox="1">
            <a:spLocks/>
          </p:cNvSpPr>
          <p:nvPr/>
        </p:nvSpPr>
        <p:spPr>
          <a:xfrm>
            <a:off x="3886107" y="3014793"/>
            <a:ext cx="2520000" cy="2520000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3" name="Segnaposto contenuto 16">
            <a:extLst>
              <a:ext uri="{FF2B5EF4-FFF2-40B4-BE49-F238E27FC236}">
                <a16:creationId xmlns:a16="http://schemas.microsoft.com/office/drawing/2014/main" id="{D7AFBAB7-D618-A547-8A87-1765313609B1}"/>
              </a:ext>
            </a:extLst>
          </p:cNvPr>
          <p:cNvSpPr txBox="1">
            <a:spLocks/>
          </p:cNvSpPr>
          <p:nvPr/>
        </p:nvSpPr>
        <p:spPr>
          <a:xfrm>
            <a:off x="6578962" y="3014793"/>
            <a:ext cx="2520000" cy="2520000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8" name="Segnaposto contenuto 16">
            <a:extLst>
              <a:ext uri="{FF2B5EF4-FFF2-40B4-BE49-F238E27FC236}">
                <a16:creationId xmlns:a16="http://schemas.microsoft.com/office/drawing/2014/main" id="{442A10A5-718E-CC41-B555-215C1BC14CA2}"/>
              </a:ext>
            </a:extLst>
          </p:cNvPr>
          <p:cNvSpPr txBox="1">
            <a:spLocks/>
          </p:cNvSpPr>
          <p:nvPr/>
        </p:nvSpPr>
        <p:spPr>
          <a:xfrm>
            <a:off x="9261158" y="3014793"/>
            <a:ext cx="2520000" cy="2520000"/>
          </a:xfrm>
          <a:prstGeom prst="rect">
            <a:avLst/>
          </a:prstGeom>
          <a:solidFill>
            <a:srgbClr val="053152"/>
          </a:solidFill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57B140C-08C7-674B-9C03-635C5E7DAF66}"/>
              </a:ext>
            </a:extLst>
          </p:cNvPr>
          <p:cNvSpPr/>
          <p:nvPr/>
        </p:nvSpPr>
        <p:spPr>
          <a:xfrm>
            <a:off x="3896766" y="3028998"/>
            <a:ext cx="2520000" cy="25425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VERIFICARE LA TUA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  <a:latin typeface="+mj-lt"/>
              </a:rPr>
              <a:t>SITUAZIONE DI LETTORE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(es: scadenze, sospensioni, prestiti/prenotazioni </a:t>
            </a: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in corso)​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1C3FBC-E4D9-4F4A-993D-D91D555BD7AD}"/>
              </a:ext>
            </a:extLst>
          </p:cNvPr>
          <p:cNvSpPr/>
          <p:nvPr/>
        </p:nvSpPr>
        <p:spPr>
          <a:xfrm>
            <a:off x="1383911" y="3625542"/>
            <a:ext cx="2160000" cy="12984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CONSULTARE IL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CATALOGO</a:t>
            </a:r>
            <a:r>
              <a:rPr lang="it-IT" b="1" dirty="0">
                <a:solidFill>
                  <a:schemeClr val="bg1"/>
                </a:solidFill>
              </a:rPr>
              <a:t> DELLA BIBLIOTECA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4946882-5FBB-8E45-A36E-E58FCC5E9765}"/>
              </a:ext>
            </a:extLst>
          </p:cNvPr>
          <p:cNvSpPr/>
          <p:nvPr/>
        </p:nvSpPr>
        <p:spPr>
          <a:xfrm>
            <a:off x="6758962" y="3214309"/>
            <a:ext cx="2160000" cy="21209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EFFETTUARE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RICHIESTE DI PRESTITO, PRENOTAZIONE E PROROGHE</a:t>
            </a:r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B4BD050-00C1-1A42-BB4B-A27813493C20}"/>
              </a:ext>
            </a:extLst>
          </p:cNvPr>
          <p:cNvSpPr/>
          <p:nvPr/>
        </p:nvSpPr>
        <p:spPr>
          <a:xfrm>
            <a:off x="9261158" y="3235529"/>
            <a:ext cx="2520000" cy="17140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chemeClr val="bg1"/>
                </a:solidFill>
              </a:rPr>
              <a:t>CONSULTARE LE 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RISORSE DIGITALI </a:t>
            </a:r>
            <a:r>
              <a:rPr lang="it-IT" b="1" dirty="0">
                <a:solidFill>
                  <a:schemeClr val="bg1"/>
                </a:solidFill>
              </a:rPr>
              <a:t>DI RETEINDACO E LE BANCHE DATI ONLINE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1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190682" y="6858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5C510E31-293E-EB4A-B1C0-2AAC23AC8B13}"/>
              </a:ext>
            </a:extLst>
          </p:cNvPr>
          <p:cNvSpPr/>
          <p:nvPr/>
        </p:nvSpPr>
        <p:spPr>
          <a:xfrm>
            <a:off x="938463" y="421256"/>
            <a:ext cx="10701539" cy="1353600"/>
          </a:xfrm>
          <a:custGeom>
            <a:avLst/>
            <a:gdLst/>
            <a:ahLst/>
            <a:cxnLst/>
            <a:rect l="l" t="t" r="r" b="b"/>
            <a:pathLst>
              <a:path w="18288000" h="4000500">
                <a:moveTo>
                  <a:pt x="0" y="4000500"/>
                </a:moveTo>
                <a:lnTo>
                  <a:pt x="18287999" y="4000500"/>
                </a:lnTo>
                <a:lnTo>
                  <a:pt x="18287999" y="0"/>
                </a:lnTo>
                <a:lnTo>
                  <a:pt x="0" y="0"/>
                </a:lnTo>
                <a:lnTo>
                  <a:pt x="0" y="4000500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A876C8ED-2F75-4641-9CE3-57678016B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4570" y="847774"/>
            <a:ext cx="10425432" cy="500564"/>
          </a:xfrm>
          <a:prstGeom prst="rect">
            <a:avLst/>
          </a:prstGeom>
        </p:spPr>
        <p:txBody>
          <a:bodyPr vert="horz" wrap="square" lIns="0" tIns="8043" rIns="0" bIns="0" rtlCol="0" anchor="ctr">
            <a:spAutoFit/>
          </a:bodyPr>
          <a:lstStyle/>
          <a:p>
            <a:pPr marL="8255">
              <a:lnSpc>
                <a:spcPct val="100000"/>
              </a:lnSpc>
              <a:spcBef>
                <a:spcPts val="63"/>
              </a:spcBef>
            </a:pPr>
            <a:r>
              <a:rPr lang="it-IT" sz="3200" spc="300" dirty="0">
                <a:solidFill>
                  <a:srgbClr val="F6F7F2"/>
                </a:solidFill>
                <a:cs typeface="Lucida Sans Unicode"/>
              </a:rPr>
              <a:t>COME TROVO I MATERIALI CHE CERCO?</a:t>
            </a:r>
            <a:endParaRPr lang="it-IT" sz="3200" spc="300" dirty="0">
              <a:cs typeface="Lucida Sans Unicod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1C3FBC-E4D9-4F4A-993D-D91D555BD7AD}"/>
              </a:ext>
            </a:extLst>
          </p:cNvPr>
          <p:cNvSpPr/>
          <p:nvPr/>
        </p:nvSpPr>
        <p:spPr>
          <a:xfrm>
            <a:off x="2344393" y="2661109"/>
            <a:ext cx="9475900" cy="882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F51"/>
                </a:solidFill>
              </a:rPr>
              <a:t>consulta il </a:t>
            </a:r>
            <a:r>
              <a:rPr lang="it-IT" b="1" dirty="0">
                <a:solidFill>
                  <a:srgbClr val="002F51"/>
                </a:solidFill>
                <a:latin typeface="+mj-lt"/>
              </a:rPr>
              <a:t>catalogo online </a:t>
            </a:r>
            <a:r>
              <a:rPr lang="it-IT" b="1" dirty="0">
                <a:solidFill>
                  <a:srgbClr val="002F51"/>
                </a:solidFill>
              </a:rPr>
              <a:t>(</a:t>
            </a:r>
            <a:r>
              <a:rPr lang="it-IT" b="1" dirty="0" err="1">
                <a:solidFill>
                  <a:srgbClr val="002F51"/>
                </a:solidFill>
              </a:rPr>
              <a:t>opac</a:t>
            </a:r>
            <a:r>
              <a:rPr lang="it-IT" b="1" dirty="0">
                <a:solidFill>
                  <a:srgbClr val="002F51"/>
                </a:solidFill>
              </a:rPr>
              <a:t>) della biblioteca di ateneo a questo link: </a:t>
            </a:r>
            <a:r>
              <a:rPr lang="it-IT" b="1" dirty="0">
                <a:solidFill>
                  <a:srgbClr val="002F5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https://univda.sebina.it/opac/.do</a:t>
            </a:r>
            <a:endParaRPr lang="it-IT" b="1" dirty="0">
              <a:solidFill>
                <a:srgbClr val="002F5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E02B35E-C6BD-994C-9B74-F363B10E9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4" y="2585484"/>
            <a:ext cx="1034251" cy="10342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1F2E43C-D71F-BD4A-8AC3-F5DC1461E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14" y="4046253"/>
            <a:ext cx="1033200" cy="1033200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F8BF55CD-E94E-8446-A440-D7F44FC99580}"/>
              </a:ext>
            </a:extLst>
          </p:cNvPr>
          <p:cNvSpPr/>
          <p:nvPr/>
        </p:nvSpPr>
        <p:spPr>
          <a:xfrm>
            <a:off x="2344393" y="4134107"/>
            <a:ext cx="9710076" cy="17140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F51"/>
                </a:solidFill>
              </a:rPr>
              <a:t>puoi scaricare la </a:t>
            </a:r>
            <a:r>
              <a:rPr lang="it-IT" b="1" dirty="0">
                <a:solidFill>
                  <a:srgbClr val="002F51"/>
                </a:solidFill>
                <a:latin typeface="+mj-lt"/>
              </a:rPr>
              <a:t>guida alla consultazione del catalogo</a:t>
            </a:r>
            <a:r>
              <a:rPr lang="it-IT" b="1" dirty="0">
                <a:solidFill>
                  <a:srgbClr val="002F51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F51"/>
                </a:solidFill>
              </a:rPr>
              <a:t>a questo link: </a:t>
            </a:r>
            <a:r>
              <a:rPr lang="it-IT" b="1" dirty="0">
                <a:solidFill>
                  <a:srgbClr val="002F5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https://www.univda.it/servizi/biblioteca/</a:t>
            </a:r>
            <a:r>
              <a:rPr lang="it-IT" b="1" dirty="0">
                <a:solidFill>
                  <a:srgbClr val="002F51"/>
                </a:solidFill>
              </a:rPr>
              <a:t> </a:t>
            </a:r>
            <a:r>
              <a:rPr lang="it-IT" sz="1600" b="1" dirty="0">
                <a:solidFill>
                  <a:srgbClr val="002F51"/>
                </a:solidFill>
              </a:rPr>
              <a:t>(link in fondo alla pagina nella sezione «allegati»)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F51"/>
                </a:solidFill>
              </a:rPr>
              <a:t>Puoi anche consultare i </a:t>
            </a:r>
            <a:r>
              <a:rPr lang="it-IT" b="1" dirty="0">
                <a:solidFill>
                  <a:srgbClr val="002F51"/>
                </a:solidFill>
                <a:latin typeface="+mj-lt"/>
              </a:rPr>
              <a:t>video tutorial </a:t>
            </a:r>
            <a:r>
              <a:rPr lang="it-IT" b="1" dirty="0">
                <a:solidFill>
                  <a:srgbClr val="002F51"/>
                </a:solidFill>
              </a:rPr>
              <a:t>sul canale </a:t>
            </a:r>
            <a:r>
              <a:rPr lang="it-IT" b="1" dirty="0">
                <a:solidFill>
                  <a:srgbClr val="002F51"/>
                </a:solidFill>
                <a:hlinkClick r:id="rId6"/>
              </a:rPr>
              <a:t>YouTube dell’</a:t>
            </a:r>
            <a:r>
              <a:rPr lang="it-IT" b="1" dirty="0" err="1">
                <a:solidFill>
                  <a:srgbClr val="002F51"/>
                </a:solidFill>
                <a:hlinkClick r:id="rId6"/>
              </a:rPr>
              <a:t>Univda</a:t>
            </a:r>
            <a:r>
              <a:rPr lang="it-IT" b="1" dirty="0">
                <a:solidFill>
                  <a:srgbClr val="002F51"/>
                </a:solidFill>
                <a:hlinkClick r:id="rId6"/>
              </a:rPr>
              <a:t> </a:t>
            </a:r>
            <a:r>
              <a:rPr lang="it-IT" b="1" dirty="0">
                <a:solidFill>
                  <a:srgbClr val="002F51"/>
                </a:solidFill>
              </a:rPr>
              <a:t>per scoprire come effettuare ricerche bibliografiche, sul </a:t>
            </a:r>
            <a:r>
              <a:rPr lang="it-IT" b="1" dirty="0">
                <a:solidFill>
                  <a:srgbClr val="002F51"/>
                </a:solidFill>
                <a:hlinkClick r:id="rId7"/>
              </a:rPr>
              <a:t>catalogo</a:t>
            </a:r>
            <a:r>
              <a:rPr lang="it-IT" b="1" dirty="0">
                <a:solidFill>
                  <a:srgbClr val="002F51"/>
                </a:solidFill>
              </a:rPr>
              <a:t> della Biblioteca o sulle </a:t>
            </a:r>
            <a:r>
              <a:rPr lang="it-IT" b="1" dirty="0">
                <a:solidFill>
                  <a:srgbClr val="002F51"/>
                </a:solidFill>
                <a:hlinkClick r:id="rId8"/>
              </a:rPr>
              <a:t>banche dati online</a:t>
            </a:r>
            <a:endParaRPr lang="it-IT" b="1" dirty="0">
              <a:solidFill>
                <a:srgbClr val="002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79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 descr="Immagine che contiene edificio, esterni, orologio, largo&#10;&#10;Descrizione generata automaticamente">
            <a:extLst>
              <a:ext uri="{FF2B5EF4-FFF2-40B4-BE49-F238E27FC236}">
                <a16:creationId xmlns:a16="http://schemas.microsoft.com/office/drawing/2014/main" id="{F0986E84-9302-4856-A0E2-619A30D01F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148" t="11689" r="7274" b="11810"/>
          <a:stretch/>
        </p:blipFill>
        <p:spPr>
          <a:xfrm>
            <a:off x="838202" y="5421"/>
            <a:ext cx="11353802" cy="6847158"/>
          </a:xfrm>
          <a:prstGeom prst="rect">
            <a:avLst/>
          </a:prstGeom>
          <a:solidFill>
            <a:srgbClr val="053152"/>
          </a:solidFill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67998CD-5499-4BEF-967B-829DDB4E86E4}"/>
              </a:ext>
            </a:extLst>
          </p:cNvPr>
          <p:cNvSpPr/>
          <p:nvPr/>
        </p:nvSpPr>
        <p:spPr>
          <a:xfrm>
            <a:off x="838200" y="3975100"/>
            <a:ext cx="4493853" cy="2872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A79C24-8EFB-8E49-B50F-CD190EEA8F9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-webkit-standard"/>
              </a:rPr>
              <a:t> 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53ABF2D-6BB7-4496-82C6-9DD371EDFF24}"/>
              </a:ext>
            </a:extLst>
          </p:cNvPr>
          <p:cNvSpPr/>
          <p:nvPr/>
        </p:nvSpPr>
        <p:spPr>
          <a:xfrm>
            <a:off x="838200" y="3719362"/>
            <a:ext cx="6302375" cy="314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08862"/>
            <a:ext cx="6302373" cy="2915019"/>
          </a:xfrm>
        </p:spPr>
        <p:txBody>
          <a:bodyPr rtlCol="0" anchor="b"/>
          <a:lstStyle/>
          <a:p>
            <a:pPr marL="8255">
              <a:lnSpc>
                <a:spcPct val="100000"/>
              </a:lnSpc>
              <a:spcBef>
                <a:spcPts val="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2000" spc="0" dirty="0">
                <a:cs typeface="Gill Sans"/>
                <a:sym typeface="Bebas"/>
              </a:rPr>
              <a:t>ORARI DI APERTURA</a:t>
            </a:r>
            <a:br>
              <a:rPr lang="it-IT" sz="2000" spc="0" dirty="0"/>
            </a:br>
            <a:r>
              <a:rPr lang="it-IT" sz="2400" spc="0" dirty="0">
                <a:latin typeface="+mn-lt"/>
                <a:cs typeface="Gill Sans"/>
                <a:sym typeface="Bebas"/>
              </a:rPr>
              <a:t>Lunedì 	9:00 – 12:30</a:t>
            </a:r>
            <a:br>
              <a:rPr lang="it-IT" sz="2400" spc="0" dirty="0">
                <a:latin typeface="+mn-lt"/>
              </a:rPr>
            </a:br>
            <a:r>
              <a:rPr lang="it-IT" sz="2400" spc="0" dirty="0">
                <a:latin typeface="+mn-lt"/>
                <a:cs typeface="Gill Sans"/>
                <a:sym typeface="Bebas"/>
              </a:rPr>
              <a:t>Martedì 	9:00 – 12:30 	15:00 – 18:30</a:t>
            </a:r>
            <a:br>
              <a:rPr lang="it-IT" sz="2400" spc="0" dirty="0">
                <a:latin typeface="+mn-lt"/>
              </a:rPr>
            </a:br>
            <a:r>
              <a:rPr lang="it-IT" sz="2400" spc="0" dirty="0">
                <a:latin typeface="+mn-lt"/>
                <a:cs typeface="Gill Sans"/>
                <a:sym typeface="Bebas"/>
              </a:rPr>
              <a:t>Mercoledì 	9:00 – 14:00</a:t>
            </a:r>
            <a:br>
              <a:rPr lang="it-IT" sz="2400" spc="0" dirty="0">
                <a:latin typeface="+mn-lt"/>
              </a:rPr>
            </a:br>
            <a:r>
              <a:rPr lang="it-IT" sz="2400" spc="0" dirty="0">
                <a:latin typeface="+mn-lt"/>
                <a:cs typeface="Gill Sans"/>
                <a:sym typeface="Bebas"/>
              </a:rPr>
              <a:t>Giovedì      			  	15:00 – 18:30</a:t>
            </a:r>
            <a:br>
              <a:rPr lang="it-IT" sz="2400" spc="0" dirty="0">
                <a:latin typeface="+mn-lt"/>
              </a:rPr>
            </a:br>
            <a:r>
              <a:rPr lang="it-IT" sz="2400" spc="0" dirty="0">
                <a:latin typeface="+mn-lt"/>
                <a:cs typeface="Gill Sans"/>
                <a:sym typeface="Bebas"/>
              </a:rPr>
              <a:t>Venerdì         9:00 – 12:30</a:t>
            </a:r>
            <a:br>
              <a:rPr lang="it-IT" sz="2400" spc="0" dirty="0">
                <a:latin typeface="+mn-lt"/>
              </a:rPr>
            </a:br>
            <a:br>
              <a:rPr lang="it-IT" sz="2400" spc="0" dirty="0">
                <a:latin typeface="+mn-lt"/>
                <a:cs typeface="Gill Sans"/>
                <a:sym typeface="Bebas"/>
              </a:rPr>
            </a:br>
            <a:r>
              <a:rPr lang="it-IT" sz="1800" b="0" spc="0" dirty="0">
                <a:cs typeface="Lucida Sans Unicode"/>
                <a:sym typeface="Bebas"/>
              </a:rPr>
              <a:t>S</a:t>
            </a:r>
            <a:r>
              <a:rPr lang="it-IT" sz="1800" b="0" spc="0" dirty="0">
                <a:cs typeface="Lucida Sans Unicode"/>
              </a:rPr>
              <a:t>trada Cappuccini, 2/A - 11100 - Aosta</a:t>
            </a:r>
            <a:endParaRPr lang="it-IT" sz="2000" spc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7A0DF0D-28BF-4D70-A760-280AD55A134F}"/>
              </a:ext>
            </a:extLst>
          </p:cNvPr>
          <p:cNvSpPr/>
          <p:nvPr/>
        </p:nvSpPr>
        <p:spPr>
          <a:xfrm>
            <a:off x="7968780" y="0"/>
            <a:ext cx="4217894" cy="2204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800" b="0" spc="0">
                <a:sym typeface="Bebas"/>
              </a:rPr>
              <a:t>per ulteriori informazioni contattare </a:t>
            </a:r>
            <a:r>
              <a:rPr lang="it-IT" b="1" u="sng">
                <a:solidFill>
                  <a:srgbClr val="002F51"/>
                </a:solidFill>
                <a:latin typeface="+mj-lt"/>
                <a:cs typeface="Gill Sans Light" panose="020B0302020104020203" pitchFamily="34" charset="-79"/>
                <a:sym typeface="Bebas"/>
              </a:rPr>
              <a:t>informazioni</a:t>
            </a:r>
            <a:r>
              <a:rPr lang="it-IT" sz="1800" b="0" spc="0">
                <a:sym typeface="Bebas"/>
              </a:rPr>
              <a:t> </a:t>
            </a:r>
            <a:r>
              <a:rPr lang="it-IT" sz="1800" b="0" spc="0" dirty="0">
                <a:sym typeface="Bebas"/>
              </a:rPr>
              <a:t>contattare</a:t>
            </a:r>
            <a:endParaRPr lang="it-IT" b="1" dirty="0">
              <a:solidFill>
                <a:srgbClr val="002F51"/>
              </a:solidFill>
              <a:latin typeface="Gill Sans MT"/>
            </a:endParaRPr>
          </a:p>
          <a:p>
            <a:pPr algn="ctr"/>
            <a:r>
              <a:rPr lang="it-IT" sz="1800" b="0" spc="0" dirty="0">
                <a:sym typeface="Bebas"/>
              </a:rPr>
              <a:t>per ulteriori informazioni contattare</a:t>
            </a:r>
            <a:endParaRPr lang="it-IT" b="1" dirty="0">
              <a:solidFill>
                <a:srgbClr val="002F51"/>
              </a:solidFill>
              <a:latin typeface="Gill Sans MT"/>
            </a:endParaRPr>
          </a:p>
          <a:p>
            <a:pPr algn="ctr"/>
            <a:endParaRPr lang="it-IT" b="1" dirty="0">
              <a:solidFill>
                <a:srgbClr val="002F51"/>
              </a:solidFill>
              <a:latin typeface="Gill Sans MT"/>
            </a:endParaRPr>
          </a:p>
          <a:p>
            <a:endParaRPr lang="it-IT" b="1" dirty="0">
              <a:solidFill>
                <a:srgbClr val="002F51"/>
              </a:solidFill>
              <a:latin typeface="Gill Sans MT"/>
            </a:endParaRPr>
          </a:p>
          <a:p>
            <a:r>
              <a:rPr lang="it-IT" b="1" dirty="0">
                <a:solidFill>
                  <a:srgbClr val="002F51"/>
                </a:solidFill>
                <a:latin typeface="Gill Sans MT"/>
              </a:rPr>
              <a:t>Prenotazione consultazione o ritiro libri:</a:t>
            </a:r>
            <a:r>
              <a:rPr lang="it-IT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Gill Sans MT"/>
              </a:rPr>
              <a:t> </a:t>
            </a:r>
            <a:r>
              <a:rPr lang="it-IT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Gill Sans Nov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https://outlook.office365.com/owa/calendar/BibliotecadiAteneo@univda.it/bookings/</a:t>
            </a:r>
            <a:r>
              <a:rPr lang="it-IT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Gill Sans Nova Light"/>
              </a:rPr>
              <a:t> </a:t>
            </a:r>
            <a:endParaRPr lang="it-IT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51" name="Gruppo 50" descr="Gruppo con casella di testo per informazioni di contatto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8125122" y="570509"/>
            <a:ext cx="3905210" cy="658473"/>
            <a:chOff x="7125179" y="4415527"/>
            <a:chExt cx="3718437" cy="628868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28D1A7A2-A799-E043-8B93-F66D87909B8A}"/>
                </a:ext>
              </a:extLst>
            </p:cNvPr>
            <p:cNvGrpSpPr/>
            <p:nvPr/>
          </p:nvGrpSpPr>
          <p:grpSpPr>
            <a:xfrm>
              <a:off x="7587520" y="4415527"/>
              <a:ext cx="3256096" cy="628868"/>
              <a:chOff x="5253051" y="4415527"/>
              <a:chExt cx="6208801" cy="628868"/>
            </a:xfrm>
          </p:grpSpPr>
          <p:sp>
            <p:nvSpPr>
              <p:cNvPr id="46" name="Segnaposto testo 17">
                <a:extLst>
                  <a:ext uri="{FF2B5EF4-FFF2-40B4-BE49-F238E27FC236}">
                    <a16:creationId xmlns:a16="http://schemas.microsoft.com/office/drawing/2014/main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3051" y="4415527"/>
                <a:ext cx="5056956" cy="426036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lang="it-IT" sz="1800" b="1" dirty="0">
                    <a:solidFill>
                      <a:srgbClr val="153352"/>
                    </a:solidFill>
                    <a:latin typeface="+mj-lt"/>
                  </a:rPr>
                  <a:t>0165 – 1875250</a:t>
                </a:r>
                <a:endParaRPr kumimoji="0" lang="it-IT" sz="1800" b="1" u="none" strike="noStrike" kern="1200" cap="none" spc="0" normalizeH="0" baseline="0" noProof="0" dirty="0">
                  <a:ln>
                    <a:noFill/>
                  </a:ln>
                  <a:solidFill>
                    <a:srgbClr val="153352"/>
                  </a:solidFill>
                  <a:effectLst/>
                  <a:uLnTx/>
                  <a:uFillTx/>
                  <a:latin typeface="+mj-lt"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Segnaposto testo 18">
                <a:extLst>
                  <a:ext uri="{FF2B5EF4-FFF2-40B4-BE49-F238E27FC236}">
                    <a16:creationId xmlns:a16="http://schemas.microsoft.com/office/drawing/2014/main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3051" y="4735002"/>
                <a:ext cx="6208801" cy="309393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  <a:defRPr/>
                </a:pPr>
                <a:r>
                  <a:rPr lang="it-IT" sz="1800" b="1" u="sng" dirty="0">
                    <a:solidFill>
                      <a:srgbClr val="002F51"/>
                    </a:solidFill>
                    <a:latin typeface="+mj-lt"/>
                    <a:cs typeface="Gill Sans Light"/>
                    <a:hlinkClick r:id="rId5"/>
                  </a:rPr>
                  <a:t>biblioteca@univda.it</a:t>
                </a:r>
                <a:endParaRPr lang="it-IT" sz="1800" b="1" u="sng" dirty="0">
                  <a:solidFill>
                    <a:srgbClr val="002F51"/>
                  </a:solidFill>
                  <a:latin typeface="+mj-lt"/>
                  <a:cs typeface="Gill Sans Light" panose="020B0302020104020203" pitchFamily="34" charset="-79"/>
                </a:endParaRPr>
              </a:p>
              <a:p>
                <a:pPr>
                  <a:defRPr/>
                </a:pPr>
                <a:endParaRPr lang="it-IT" sz="1800" dirty="0">
                  <a:solidFill>
                    <a:srgbClr val="FFFFFF"/>
                  </a:solidFill>
                  <a:latin typeface="Gill Sans Nova Light"/>
                  <a:cs typeface="Gill Sans Light" panose="020B0302020104020203" pitchFamily="34" charset="-79"/>
                </a:endParaRP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FA9978F1-A4D0-0C48-82F7-A677ECC15EF8}"/>
                </a:ext>
              </a:extLst>
            </p:cNvPr>
            <p:cNvGrpSpPr/>
            <p:nvPr/>
          </p:nvGrpSpPr>
          <p:grpSpPr>
            <a:xfrm>
              <a:off x="7125179" y="4415527"/>
              <a:ext cx="295774" cy="618687"/>
              <a:chOff x="5989302" y="5235861"/>
              <a:chExt cx="295774" cy="618687"/>
            </a:xfrm>
          </p:grpSpPr>
          <p:pic>
            <p:nvPicPr>
              <p:cNvPr id="53" name="Elemento grafico 52" descr="Busta" title="Icona - Posta elettronica relatore">
                <a:extLst>
                  <a:ext uri="{FF2B5EF4-FFF2-40B4-BE49-F238E27FC236}">
                    <a16:creationId xmlns:a16="http://schemas.microsoft.com/office/drawing/2014/main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989302" y="5558775"/>
                <a:ext cx="295773" cy="295773"/>
              </a:xfrm>
              <a:prstGeom prst="rect">
                <a:avLst/>
              </a:prstGeom>
            </p:spPr>
          </p:pic>
          <p:pic>
            <p:nvPicPr>
              <p:cNvPr id="54" name="Elemento grafico 53" descr="Smartphone" title="Icona - Numero di telefono relatore">
                <a:extLst>
                  <a:ext uri="{FF2B5EF4-FFF2-40B4-BE49-F238E27FC236}">
                    <a16:creationId xmlns:a16="http://schemas.microsoft.com/office/drawing/2014/main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989302" y="5235861"/>
                <a:ext cx="295774" cy="2957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5480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482010"/>
            <a:ext cx="5308600" cy="1395208"/>
          </a:xfrm>
        </p:spPr>
        <p:txBody>
          <a:bodyPr rtlCol="0">
            <a:noAutofit/>
          </a:bodyPr>
          <a:lstStyle/>
          <a:p>
            <a:pPr algn="ctr" rtl="0"/>
            <a:r>
              <a:rPr lang="it-IT" sz="2000" spc="0" dirty="0"/>
              <a:t>Realizzazione a cura </a:t>
            </a:r>
            <a:br>
              <a:rPr lang="it-IT" sz="2000" spc="0" dirty="0"/>
            </a:br>
            <a:r>
              <a:rPr lang="it-IT" sz="2000" spc="0" dirty="0"/>
              <a:t>degli uffici Comunicazione e Orientamento e della Biblioteca </a:t>
            </a:r>
            <a:br>
              <a:rPr lang="it-IT" sz="2000" spc="0" dirty="0"/>
            </a:br>
            <a:r>
              <a:rPr lang="it-IT" sz="2000" spc="0" dirty="0"/>
              <a:t>dell’Università della Valle d’Aosta</a:t>
            </a:r>
            <a:br>
              <a:rPr lang="it-IT" sz="2000" spc="0" dirty="0"/>
            </a:br>
            <a:endParaRPr lang="it-IT" sz="2000" spc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B8441F-1120-4013-A812-303C3C3C22A4}"/>
              </a:ext>
            </a:extLst>
          </p:cNvPr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rgbClr val="002E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564017"/>
            <a:ext cx="5448300" cy="3989183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Con la collaborazione degli studenti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Camilla Chiavassa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Agostino </a:t>
            </a:r>
            <a:r>
              <a:rPr lang="it-IT" sz="1800" b="1" dirty="0" err="1"/>
              <a:t>Dentico</a:t>
            </a:r>
            <a:endParaRPr lang="it-IT" sz="18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Mattia </a:t>
            </a:r>
            <a:r>
              <a:rPr lang="it-IT" sz="1800" b="1" dirty="0" err="1"/>
              <a:t>Piperata</a:t>
            </a: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Chiara Vigna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2023 Università della Valle d’Aosta – Université de la </a:t>
            </a:r>
            <a:r>
              <a:rPr lang="it-IT" b="1" dirty="0" err="1"/>
              <a:t>Vallée</a:t>
            </a:r>
            <a:r>
              <a:rPr lang="it-IT" b="1" dirty="0"/>
              <a:t> d’</a:t>
            </a:r>
            <a:r>
              <a:rPr lang="it-IT" b="1" dirty="0" err="1"/>
              <a:t>Aoste</a:t>
            </a: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 Tutti i diritti riservati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A1FCF7-4D11-4279-A7EF-512855E036F8}"/>
              </a:ext>
            </a:extLst>
          </p:cNvPr>
          <p:cNvSpPr txBox="1"/>
          <p:nvPr/>
        </p:nvSpPr>
        <p:spPr>
          <a:xfrm>
            <a:off x="8112400" y="6257553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</a:rPr>
              <a:t>www.univda.it 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187" t="189" r="518" b="2618"/>
          <a:stretch/>
        </p:blipFill>
        <p:spPr>
          <a:xfrm>
            <a:off x="6378300" y="417545"/>
            <a:ext cx="5760000" cy="5840008"/>
          </a:xfrm>
        </p:spPr>
      </p:pic>
    </p:spTree>
    <p:extLst>
      <p:ext uri="{BB962C8B-B14F-4D97-AF65-F5344CB8AC3E}">
        <p14:creationId xmlns:p14="http://schemas.microsoft.com/office/powerpoint/2010/main" val="21794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di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437_TF78646930.potx" id="{374DF414-AC5C-438B-AEAD-90DD6D2D01AC}" vid="{CD76659C-D50F-4EDC-AED5-0437459BCC9B}"/>
    </a:ext>
  </a:extLst>
</a:theme>
</file>

<file path=ppt/theme/theme2.xml><?xml version="1.0" encoding="utf-8"?>
<a:theme xmlns:a="http://schemas.openxmlformats.org/drawingml/2006/main" name="1_Tema di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437_TF78646930.potx" id="{374DF414-AC5C-438B-AEAD-90DD6D2D01AC}" vid="{CD76659C-D50F-4EDC-AED5-0437459BCC9B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27ef35c-0d7a-4cad-a750-5bcb7c695b3c" xsi:nil="true"/>
    <TaxCatchAll xmlns="b2cbe232-e2f2-4e2a-83cf-e6ea629c7834" xsi:nil="true"/>
    <lcf76f155ced4ddcb4097134ff3c332f xmlns="827ef35c-0d7a-4cad-a750-5bcb7c695b3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87057B1B17EA4F8F239807D3896ADA" ma:contentTypeVersion="17" ma:contentTypeDescription="Creare un nuovo documento." ma:contentTypeScope="" ma:versionID="e004e256ed261925b8684af984053549">
  <xsd:schema xmlns:xsd="http://www.w3.org/2001/XMLSchema" xmlns:xs="http://www.w3.org/2001/XMLSchema" xmlns:p="http://schemas.microsoft.com/office/2006/metadata/properties" xmlns:ns2="827ef35c-0d7a-4cad-a750-5bcb7c695b3c" xmlns:ns3="b2cbe232-e2f2-4e2a-83cf-e6ea629c7834" targetNamespace="http://schemas.microsoft.com/office/2006/metadata/properties" ma:root="true" ma:fieldsID="5ff80d718250936419084db7dffa4e1e" ns2:_="" ns3:_="">
    <xsd:import namespace="827ef35c-0d7a-4cad-a750-5bcb7c695b3c"/>
    <xsd:import namespace="b2cbe232-e2f2-4e2a-83cf-e6ea629c78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ef35c-0d7a-4cad-a750-5bcb7c695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4737284d-a7be-468a-b347-e191604714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be232-e2f2-4e2a-83cf-e6ea629c783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e13f390-52a7-47f6-997b-570a471f5d9b}" ma:internalName="TaxCatchAll" ma:showField="CatchAllData" ma:web="b2cbe232-e2f2-4e2a-83cf-e6ea629c78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DE6D2A-0A40-4DAB-B8AE-656243D6AB33}">
  <ds:schemaRefs>
    <ds:schemaRef ds:uri="827ef35c-0d7a-4cad-a750-5bcb7c695b3c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2cbe232-e2f2-4e2a-83cf-e6ea629c783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46B430-0EE8-4504-9BA7-E21A9B2CB0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ef35c-0d7a-4cad-a750-5bcb7c695b3c"/>
    <ds:schemaRef ds:uri="b2cbe232-e2f2-4e2a-83cf-e6ea629c78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Office PowerPoint</Application>
  <PresentationFormat>Widescreen</PresentationFormat>
  <Paragraphs>89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Tema di Office</vt:lpstr>
      <vt:lpstr>1_Tema di Office</vt:lpstr>
      <vt:lpstr>LA BIBLIOTECA</vt:lpstr>
      <vt:lpstr>PERCHÉ USARE LA BIBLIOTECA?</vt:lpstr>
      <vt:lpstr>PowerPoint Presentation</vt:lpstr>
      <vt:lpstr>PowerPoint Presentation</vt:lpstr>
      <vt:lpstr>COSA PUOI FARE IN BIBLIOTECA?</vt:lpstr>
      <vt:lpstr>COSA PUOI FARE DA CASA?</vt:lpstr>
      <vt:lpstr>COME TROVO I MATERIALI CHE CERCO?</vt:lpstr>
      <vt:lpstr>ORARI DI APERTURA Lunedì  9:00 – 12:30 Martedì  9:00 – 12:30  15:00 – 18:30 Mercoledì  9:00 – 14:00 Giovedì            15:00 – 18:30 Venerdì         9:00 – 12:30  Strada Cappuccini, 2/A - 11100 - Aosta</vt:lpstr>
      <vt:lpstr>Realizzazione a cura  degli uffici Comunicazione e Orientamento e della Biblioteca  dell’Università della Valle d’Aosta </vt:lpstr>
      <vt:lpstr>Buon anno accademico!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BIBLIOTECA</dc:title>
  <dc:creator/>
  <cp:lastModifiedBy/>
  <cp:revision>160</cp:revision>
  <dcterms:created xsi:type="dcterms:W3CDTF">2020-09-30T10:05:52Z</dcterms:created>
  <dcterms:modified xsi:type="dcterms:W3CDTF">2023-09-18T14:25:02Z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0x010100FF87057B1B17EA4F8F239807D3896ADA</vt:lpwstr>
  </property>
  <property fmtid="{D5CDD505-2E9C-101B-9397-08002B2CF9AE}" pid="3" name="MediaServiceImageTags">
    <vt:lpwstr/>
  </property>
</Properties>
</file>