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52" r:id="rId5"/>
    <p:sldId id="358" r:id="rId6"/>
    <p:sldId id="2560" r:id="rId7"/>
    <p:sldId id="2554" r:id="rId8"/>
    <p:sldId id="2573" r:id="rId9"/>
    <p:sldId id="2572" r:id="rId10"/>
    <p:sldId id="2571" r:id="rId11"/>
    <p:sldId id="2557" r:id="rId12"/>
    <p:sldId id="2542" r:id="rId13"/>
    <p:sldId id="2469" r:id="rId1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e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152"/>
    <a:srgbClr val="FF7429"/>
    <a:srgbClr val="1F3A58"/>
    <a:srgbClr val="152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FED3C8-C8C7-4C94-A419-31C990AACDBB}" v="5" dt="2023-10-03T11:36:01.075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82" autoAdjust="0"/>
    <p:restoredTop sz="86376" autoAdjust="0"/>
  </p:normalViewPr>
  <p:slideViewPr>
    <p:cSldViewPr snapToGrid="0" snapToObjects="1" showGuides="1">
      <p:cViewPr varScale="1">
        <p:scale>
          <a:sx n="63" d="100"/>
          <a:sy n="63" d="100"/>
        </p:scale>
        <p:origin x="852" y="78"/>
      </p:cViewPr>
      <p:guideLst>
        <p:guide orient="horz" pos="2478"/>
        <p:guide pos="4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7E2300A-5342-4574-89ED-B8DE2A863B9C}" type="datetime1">
              <a:rPr lang="it-IT" smtClean="0"/>
              <a:t>03/10/2023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E5969-3833-43A5-B3AD-B7A195C6EC9B}" type="datetime1">
              <a:rPr lang="it-IT" noProof="0" smtClean="0"/>
              <a:pPr/>
              <a:t>03/10/2023</a:t>
            </a:fld>
            <a:endParaRPr lang="it-IT" noProof="0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3CFA0038-7055-434C-B6C4-B8C69565C600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086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7688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7132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6350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1891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34670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3CFA0038-7055-434C-B6C4-B8C69565C600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9318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802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it-IT" noProof="0" dirty="0"/>
              <a:t>www.univda.it</a:t>
            </a: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4272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34744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65092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5E0DD3-854B-420F-ADA1-DED8ADDCC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163" y="2062956"/>
            <a:ext cx="9083675" cy="27320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8134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rtlCol="0" anchor="b">
            <a:noAutofit/>
          </a:bodyPr>
          <a:lstStyle>
            <a:lvl1pPr algn="ctr">
              <a:defRPr sz="3200"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 dirty="0"/>
              <a:t>INSERIRE QUI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86122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59013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 smarginatur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1182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it-IT" noProof="0" dirty="0"/>
              <a:t>INSERIRE QUI IL SITO WEB</a:t>
            </a:r>
          </a:p>
        </p:txBody>
      </p:sp>
    </p:spTree>
    <p:extLst>
      <p:ext uri="{BB962C8B-B14F-4D97-AF65-F5344CB8AC3E}">
        <p14:creationId xmlns:p14="http://schemas.microsoft.com/office/powerpoint/2010/main" val="150662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immagine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8181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8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103447" y="2440712"/>
            <a:ext cx="3090756" cy="303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33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738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 dirty="0"/>
              <a:t>Fare clic sull'icona per inserire un'immagine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rtlCol="0" anchor="b"/>
          <a:lstStyle/>
          <a:p>
            <a:pPr rtl="0"/>
            <a:r>
              <a:rPr lang="it-IT" noProof="0" dirty="0"/>
              <a:t>INSERIRE QUI</a:t>
            </a:r>
            <a:br>
              <a:rPr lang="it-IT" noProof="0" dirty="0"/>
            </a:br>
            <a:r>
              <a:rPr lang="it-IT" noProof="0" dirty="0"/>
              <a:t>IL TITOLO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DA80A15A-88F2-2144-8707-F31DD26C5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 rtlCol="0">
            <a:normAutofit/>
          </a:bodyPr>
          <a:lstStyle>
            <a:lvl1pPr>
              <a:lnSpc>
                <a:spcPct val="150000"/>
              </a:lnSpc>
              <a:defRPr sz="16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 dirty="0"/>
              <a:t>INSERIRE QUI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3317850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aposi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3746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sing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 rtl="0"/>
            <a:r>
              <a:rPr lang="it-IT" noProof="0" dirty="0"/>
              <a:t>Inserire qui la didascalia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 rtlCol="0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it-IT" noProof="0" dirty="0"/>
              <a:t>INSERIRE QUI IL TITOLO</a:t>
            </a:r>
          </a:p>
        </p:txBody>
      </p:sp>
    </p:spTree>
    <p:extLst>
      <p:ext uri="{BB962C8B-B14F-4D97-AF65-F5344CB8AC3E}">
        <p14:creationId xmlns:p14="http://schemas.microsoft.com/office/powerpoint/2010/main" val="156526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2100" y="2679700"/>
            <a:ext cx="4242611" cy="645001"/>
          </a:xfrm>
        </p:spPr>
        <p:txBody>
          <a:bodyPr rtlCol="0" anchor="ctr"/>
          <a:lstStyle>
            <a:lvl1pPr marL="0" indent="0" rtl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67601" y="2679700"/>
            <a:ext cx="4072192" cy="645001"/>
          </a:xfrm>
        </p:spPr>
        <p:txBody>
          <a:bodyPr rtlCol="0" anchor="ctr"/>
          <a:lstStyle>
            <a:lvl1pPr marL="0" indent="0" rtl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4176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128E13-F6CA-9A4F-A3DD-2CEB2ED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6141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325776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413889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5" name="Forma 61">
            <a:extLst>
              <a:ext uri="{FF2B5EF4-FFF2-40B4-BE49-F238E27FC236}">
                <a16:creationId xmlns:a16="http://schemas.microsoft.com/office/drawing/2014/main" id="{EFA7F577-E691-D948-943E-8D25DFE256F5}"/>
              </a:ext>
            </a:extLst>
          </p:cNvPr>
          <p:cNvSpPr/>
          <p:nvPr userDrawn="1"/>
        </p:nvSpPr>
        <p:spPr>
          <a:xfrm rot="16200000">
            <a:off x="-863811" y="4350527"/>
            <a:ext cx="2565831" cy="2846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it-IT" sz="1600" b="1" i="0" spc="0" noProof="0" dirty="0">
                <a:solidFill>
                  <a:schemeClr val="tx2"/>
                </a:solidFill>
                <a:latin typeface="+mj-lt"/>
                <a:cs typeface="Gill Sans" panose="020B0502020104020203" pitchFamily="34" charset="-79"/>
              </a:rPr>
              <a:t>WELCOME MATRICOLE </a:t>
            </a:r>
          </a:p>
        </p:txBody>
      </p:sp>
      <p:sp>
        <p:nvSpPr>
          <p:cNvPr id="16" name="Forma 62">
            <a:extLst>
              <a:ext uri="{FF2B5EF4-FFF2-40B4-BE49-F238E27FC236}">
                <a16:creationId xmlns:a16="http://schemas.microsoft.com/office/drawing/2014/main" id="{2C8F251E-BB08-9D42-8813-D3CD1AE6AF9A}"/>
              </a:ext>
            </a:extLst>
          </p:cNvPr>
          <p:cNvSpPr/>
          <p:nvPr userDrawn="1"/>
        </p:nvSpPr>
        <p:spPr>
          <a:xfrm flipV="1">
            <a:off x="419100" y="798384"/>
            <a:ext cx="1" cy="2188805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 dirty="0"/>
          </a:p>
        </p:txBody>
      </p:sp>
      <p:sp>
        <p:nvSpPr>
          <p:cNvPr id="17" name="Forma 42">
            <a:extLst>
              <a:ext uri="{FF2B5EF4-FFF2-40B4-BE49-F238E27FC236}">
                <a16:creationId xmlns:a16="http://schemas.microsoft.com/office/drawing/2014/main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86CB4B4D-7CA3-9044-876B-883B54F8677D}" type="slidenum">
              <a:rPr lang="it-IT" sz="1050" noProof="0" smtClean="0">
                <a:solidFill>
                  <a:schemeClr val="tx2"/>
                </a:solidFill>
              </a:rPr>
              <a:pPr algn="ctr" rtl="0"/>
              <a:t>‹N›</a:t>
            </a:fld>
            <a:endParaRPr lang="it-IT" sz="1050" noProof="0" dirty="0">
              <a:solidFill>
                <a:schemeClr val="tx2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85F3E2-6A15-4D97-8218-9730C37996C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47133" y="6101920"/>
            <a:ext cx="691067" cy="6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4" r:id="rId3"/>
    <p:sldLayoutId id="2147483670" r:id="rId4"/>
    <p:sldLayoutId id="2147483669" r:id="rId5"/>
    <p:sldLayoutId id="2147483664" r:id="rId6"/>
    <p:sldLayoutId id="2147483650" r:id="rId7"/>
    <p:sldLayoutId id="2147483653" r:id="rId8"/>
    <p:sldLayoutId id="2147483680" r:id="rId9"/>
    <p:sldLayoutId id="2147483678" r:id="rId10"/>
    <p:sldLayoutId id="2147483679" r:id="rId11"/>
    <p:sldLayoutId id="2147483672" r:id="rId12"/>
    <p:sldLayoutId id="2147483683" r:id="rId13"/>
    <p:sldLayoutId id="2147483675" r:id="rId14"/>
    <p:sldLayoutId id="2147483681" r:id="rId15"/>
    <p:sldLayoutId id="2147483682" r:id="rId16"/>
    <p:sldLayoutId id="2147483671" r:id="rId17"/>
    <p:sldLayoutId id="2147483677" r:id="rId18"/>
    <p:sldLayoutId id="2147483676" r:id="rId19"/>
    <p:sldLayoutId id="2147483684" r:id="rId20"/>
    <p:sldLayoutId id="214748368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ivda.it/ateneo/direzione-generale/ufficio-sistemi-informatici-e-statistica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da.it/servizi/servizi-online-di-rete-locale-e-wifi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da.it/servizi/servizi-online-di-rete-locale-e-wifi/didattica-a-distanz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ivda.it/up20/oggi-univd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da.it/servizi/segreteria-studenti/la-carta-ateneo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da.esse3.cineca.it/Home.d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univda.it/servizi/questionari-e-sondaggi/questionari-studenti/valutazione-della-didattica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sistemi@univda.it" TargetMode="External"/><Relationship Id="rId3" Type="http://schemas.openxmlformats.org/officeDocument/2006/relationships/image" Target="../media/image8.jp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egnaposto immagine 7" descr="Immagine che contiene esterni, segnale, pensile, arresto&#10;&#10;Descrizione generata automaticamente">
            <a:extLst>
              <a:ext uri="{FF2B5EF4-FFF2-40B4-BE49-F238E27FC236}">
                <a16:creationId xmlns:a16="http://schemas.microsoft.com/office/drawing/2014/main" id="{70C131D3-CBD3-6049-A783-B267C7CBA4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4610" r="-1" b="4609"/>
          <a:stretch/>
        </p:blipFill>
        <p:spPr>
          <a:xfrm>
            <a:off x="831850" y="10"/>
            <a:ext cx="11360150" cy="6857990"/>
          </a:xfr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4801ABD-7339-4C70-82A3-696BE8EF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17785"/>
            <a:ext cx="5762381" cy="3045988"/>
          </a:xfrm>
        </p:spPr>
        <p:txBody>
          <a:bodyPr anchor="b">
            <a:normAutofit/>
          </a:bodyPr>
          <a:lstStyle/>
          <a:p>
            <a:r>
              <a:rPr lang="it-IT" sz="2800" dirty="0">
                <a:cs typeface="Gill Sans"/>
              </a:rPr>
              <a:t>Servizi amministrativi per gli studenti</a:t>
            </a:r>
            <a:br>
              <a:rPr lang="it-IT" sz="3100" dirty="0">
                <a:cs typeface="Gill Sans"/>
              </a:rPr>
            </a:br>
            <a:br>
              <a:rPr lang="it-IT" sz="3100" dirty="0">
                <a:cs typeface="Gill Sans"/>
              </a:rPr>
            </a:br>
            <a:br>
              <a:rPr lang="it-IT" sz="3100" dirty="0">
                <a:cs typeface="Gill Sans"/>
              </a:rPr>
            </a:br>
            <a:br>
              <a:rPr lang="it-IT" sz="4400" dirty="0"/>
            </a:br>
            <a:r>
              <a:rPr lang="it-IT" sz="3600" dirty="0"/>
              <a:t>SISTEMI INFORMATICI </a:t>
            </a:r>
            <a:br>
              <a:rPr lang="it-IT" sz="3600" dirty="0"/>
            </a:br>
            <a:r>
              <a:rPr lang="it-IT" sz="3600" dirty="0"/>
              <a:t>E STATISTICA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BC2188A3-3CBC-FB4C-9FEB-7BB60E8A4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63774"/>
            <a:ext cx="5762381" cy="742239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hlinkClick r:id="rId4"/>
              </a:rPr>
              <a:t>https://www.univda.it/ateneo/direzione-generale/ufficio-sistemi-informatici-e-statistica/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37271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482010"/>
            <a:ext cx="5308600" cy="1395208"/>
          </a:xfrm>
        </p:spPr>
        <p:txBody>
          <a:bodyPr rtlCol="0">
            <a:noAutofit/>
          </a:bodyPr>
          <a:lstStyle/>
          <a:p>
            <a:pPr algn="ctr"/>
            <a:r>
              <a:rPr lang="it-IT" sz="2000" spc="0" dirty="0">
                <a:cs typeface="Gill Sans"/>
              </a:rPr>
              <a:t>Realizzazione a cura degli uffici</a:t>
            </a:r>
            <a:br>
              <a:rPr lang="it-IT" sz="2000" spc="0" dirty="0">
                <a:cs typeface="Gill Sans"/>
              </a:rPr>
            </a:br>
            <a:r>
              <a:rPr lang="it-IT" sz="2000" spc="0" dirty="0">
                <a:cs typeface="Gill Sans"/>
              </a:rPr>
              <a:t>Comunicazione e Orientamento</a:t>
            </a:r>
            <a:br>
              <a:rPr lang="it-IT" sz="2000" spc="0" dirty="0">
                <a:cs typeface="Gill Sans"/>
              </a:rPr>
            </a:br>
            <a:r>
              <a:rPr lang="it-IT" sz="2000" spc="0" dirty="0">
                <a:cs typeface="Gill Sans"/>
              </a:rPr>
              <a:t>e Sistemi Informatici e Statistica</a:t>
            </a:r>
            <a:br>
              <a:rPr lang="it-IT" sz="2000" spc="0" dirty="0">
                <a:cs typeface="Gill Sans"/>
              </a:rPr>
            </a:br>
            <a:r>
              <a:rPr lang="it-IT" sz="2000" spc="0" dirty="0">
                <a:cs typeface="Gill Sans"/>
              </a:rPr>
              <a:t>dell’Università della Valle d’Aosta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EB8441F-1120-4013-A812-303C3C3C22A4}"/>
              </a:ext>
            </a:extLst>
          </p:cNvPr>
          <p:cNvSpPr/>
          <p:nvPr/>
        </p:nvSpPr>
        <p:spPr>
          <a:xfrm>
            <a:off x="6324600" y="0"/>
            <a:ext cx="5867400" cy="6858000"/>
          </a:xfrm>
          <a:prstGeom prst="rect">
            <a:avLst/>
          </a:prstGeom>
          <a:solidFill>
            <a:srgbClr val="1F3A58"/>
          </a:solidFill>
          <a:ln>
            <a:solidFill>
              <a:srgbClr val="152E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DDA8123-7ECD-2A44-A629-7F2DB0D01D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564017"/>
            <a:ext cx="5448300" cy="3989183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Con la collaborazione degli studenti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Camilla Chiavassa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Agostino </a:t>
            </a:r>
            <a:r>
              <a:rPr lang="it-IT" sz="1800" b="1" dirty="0" err="1"/>
              <a:t>Dentico</a:t>
            </a:r>
            <a:endParaRPr lang="it-IT" sz="1800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Mattia </a:t>
            </a:r>
            <a:r>
              <a:rPr lang="it-IT" sz="1800" b="1" dirty="0" err="1"/>
              <a:t>Piperata</a:t>
            </a: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Chiara Vigna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 dirty="0"/>
              <a:t>2023 Università della Valle d’Aosta – Université de la </a:t>
            </a:r>
            <a:r>
              <a:rPr lang="it-IT" b="1" dirty="0" err="1"/>
              <a:t>Vallée</a:t>
            </a:r>
            <a:r>
              <a:rPr lang="it-IT" b="1" dirty="0"/>
              <a:t> d’</a:t>
            </a:r>
            <a:r>
              <a:rPr lang="it-IT" b="1" dirty="0" err="1"/>
              <a:t>Aoste</a:t>
            </a: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 dirty="0"/>
              <a:t> Tutti i diritti riservati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1AF67EB-A440-4F40-861A-A266D594A0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187" t="189" r="518" b="2618"/>
          <a:stretch/>
        </p:blipFill>
        <p:spPr>
          <a:xfrm>
            <a:off x="6394450" y="278763"/>
            <a:ext cx="5760000" cy="5840008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DA1FCF7-4D11-4279-A7EF-512855E036F8}"/>
              </a:ext>
            </a:extLst>
          </p:cNvPr>
          <p:cNvSpPr txBox="1"/>
          <p:nvPr/>
        </p:nvSpPr>
        <p:spPr>
          <a:xfrm>
            <a:off x="8112400" y="6257553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+mj-lt"/>
              </a:rPr>
              <a:t>www.univda.it </a:t>
            </a:r>
          </a:p>
        </p:txBody>
      </p:sp>
    </p:spTree>
    <p:extLst>
      <p:ext uri="{BB962C8B-B14F-4D97-AF65-F5344CB8AC3E}">
        <p14:creationId xmlns:p14="http://schemas.microsoft.com/office/powerpoint/2010/main" val="399703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41A280A-5777-4B42-9710-FEEC76882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35" y="2095331"/>
            <a:ext cx="8999329" cy="4185849"/>
          </a:xfr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72451D0D-53E3-41E9-A498-E69C00A9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942"/>
            <a:ext cx="105156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053152"/>
                </a:solidFill>
                <a:latin typeface="+mj-lt"/>
              </a:rPr>
              <a:t>NAVIGAZIONE PER PROFILO “STUDENTE”</a:t>
            </a:r>
            <a:endParaRPr lang="it-IT" sz="2800" dirty="0">
              <a:solidFill>
                <a:srgbClr val="053152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8C81C5C8-964B-49DB-97B9-252267FE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4323" y="3866385"/>
            <a:ext cx="2849626" cy="26029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82F66C4C-F9CC-4133-9AA6-BB7EA151F911}"/>
              </a:ext>
            </a:extLst>
          </p:cNvPr>
          <p:cNvSpPr txBox="1">
            <a:spLocks/>
          </p:cNvSpPr>
          <p:nvPr/>
        </p:nvSpPr>
        <p:spPr>
          <a:xfrm>
            <a:off x="831850" y="385163"/>
            <a:ext cx="12192000" cy="27046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it-IT" sz="4600" dirty="0">
                <a:solidFill>
                  <a:srgbClr val="053152"/>
                </a:solidFill>
              </a:rPr>
              <a:t>Come accedere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234ABC3-C3F7-4BB7-A20E-F03FD1340B4A}"/>
              </a:ext>
            </a:extLst>
          </p:cNvPr>
          <p:cNvSpPr/>
          <p:nvPr/>
        </p:nvSpPr>
        <p:spPr>
          <a:xfrm>
            <a:off x="864773" y="1100380"/>
            <a:ext cx="10944931" cy="2050788"/>
          </a:xfrm>
          <a:prstGeom prst="rect">
            <a:avLst/>
          </a:prstGeom>
          <a:solidFill>
            <a:srgbClr val="0A3151"/>
          </a:solidFill>
          <a:ln>
            <a:solidFill>
              <a:srgbClr val="0531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7">
              <a:lnSpc>
                <a:spcPct val="150000"/>
              </a:lnSpc>
              <a:spcBef>
                <a:spcPts val="67"/>
              </a:spcBef>
              <a:tabLst>
                <a:tab pos="2197633" algn="l"/>
              </a:tabLst>
            </a:pPr>
            <a:endParaRPr lang="it-IT" sz="1800" b="1" spc="3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7A70C1A9-E431-4CE6-8F6E-F84A90F53D22}"/>
              </a:ext>
            </a:extLst>
          </p:cNvPr>
          <p:cNvSpPr txBox="1"/>
          <p:nvPr/>
        </p:nvSpPr>
        <p:spPr>
          <a:xfrm>
            <a:off x="1022866" y="1219348"/>
            <a:ext cx="10786838" cy="1647396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50000"/>
              </a:lnSpc>
              <a:spcBef>
                <a:spcPts val="67"/>
              </a:spcBef>
              <a:tabLst>
                <a:tab pos="2197633" algn="l"/>
              </a:tabLst>
            </a:pPr>
            <a:r>
              <a:rPr lang="it-IT" b="1" spc="100" dirty="0">
                <a:solidFill>
                  <a:schemeClr val="bg1"/>
                </a:solidFill>
                <a:latin typeface="+mj-lt"/>
                <a:cs typeface="Arial"/>
              </a:rPr>
              <a:t>Le credenziali di autenticazione ottenute in fase di immatricolazione vengono riutilizzate per tutti servizi. È possibile inoltre utilizzare le proprie credenziali SPID.</a:t>
            </a:r>
          </a:p>
          <a:p>
            <a:pPr marL="351367" indent="-342900">
              <a:lnSpc>
                <a:spcPct val="150000"/>
              </a:lnSpc>
              <a:spcBef>
                <a:spcPts val="67"/>
              </a:spcBef>
              <a:buFont typeface="Wingdings" panose="05000000000000000000" pitchFamily="2" charset="2"/>
              <a:buChar char="§"/>
              <a:tabLst>
                <a:tab pos="2197633" algn="l"/>
              </a:tabLst>
            </a:pPr>
            <a:r>
              <a:rPr lang="it-IT" b="1" spc="100" dirty="0">
                <a:solidFill>
                  <a:schemeClr val="bg1"/>
                </a:solidFill>
                <a:latin typeface="+mj-lt"/>
                <a:cs typeface="Arial"/>
              </a:rPr>
              <a:t>Nome utente = m.rossi@univda.it</a:t>
            </a:r>
          </a:p>
          <a:p>
            <a:pPr marL="351367" indent="-342900">
              <a:lnSpc>
                <a:spcPct val="150000"/>
              </a:lnSpc>
              <a:spcBef>
                <a:spcPts val="67"/>
              </a:spcBef>
              <a:buFont typeface="Wingdings" panose="05000000000000000000" pitchFamily="2" charset="2"/>
              <a:buChar char="§"/>
              <a:tabLst>
                <a:tab pos="2197633" algn="l"/>
              </a:tabLst>
            </a:pPr>
            <a:r>
              <a:rPr lang="it-IT" b="1" spc="100" dirty="0">
                <a:solidFill>
                  <a:schemeClr val="bg1"/>
                </a:solidFill>
                <a:latin typeface="+mj-lt"/>
                <a:cs typeface="Arial"/>
              </a:rPr>
              <a:t>Password = Password123  (minimo 9 caratteri, maiuscole, minuscole, numeri)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0F3E97-AD61-41A7-944F-DFAAB3766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218" y="3866385"/>
            <a:ext cx="3548311" cy="26181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566CA20-A355-4C28-BBA0-BAAEA3A46E2B}"/>
              </a:ext>
            </a:extLst>
          </p:cNvPr>
          <p:cNvSpPr txBox="1"/>
          <p:nvPr/>
        </p:nvSpPr>
        <p:spPr>
          <a:xfrm>
            <a:off x="6534323" y="3435688"/>
            <a:ext cx="1441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Microsoft 365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AE9459-D121-46E9-90BE-D5848D0AB8B9}"/>
              </a:ext>
            </a:extLst>
          </p:cNvPr>
          <p:cNvSpPr txBox="1"/>
          <p:nvPr/>
        </p:nvSpPr>
        <p:spPr>
          <a:xfrm>
            <a:off x="1472218" y="3440552"/>
            <a:ext cx="371313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dirty="0"/>
              <a:t>Accesso </a:t>
            </a:r>
            <a:r>
              <a:rPr lang="it-IT" dirty="0" err="1"/>
              <a:t>Univda</a:t>
            </a:r>
            <a:r>
              <a:rPr lang="it-IT" dirty="0"/>
              <a:t> Segreteria online -SPID</a:t>
            </a:r>
          </a:p>
        </p:txBody>
      </p:sp>
    </p:spTree>
    <p:extLst>
      <p:ext uri="{BB962C8B-B14F-4D97-AF65-F5344CB8AC3E}">
        <p14:creationId xmlns:p14="http://schemas.microsoft.com/office/powerpoint/2010/main" val="3928734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6710BDC-5B32-454B-86D2-6C3C7646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617785"/>
            <a:ext cx="12192000" cy="2704640"/>
          </a:xfrm>
        </p:spPr>
        <p:txBody>
          <a:bodyPr>
            <a:normAutofit/>
          </a:bodyPr>
          <a:lstStyle/>
          <a:p>
            <a:r>
              <a:rPr lang="it-IT" sz="4600" dirty="0">
                <a:solidFill>
                  <a:srgbClr val="053152"/>
                </a:solidFill>
              </a:rPr>
              <a:t>SERVIZI DIGITALI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C3A453D-BCB7-0E42-BC63-1076CAC0A3C3}"/>
              </a:ext>
            </a:extLst>
          </p:cNvPr>
          <p:cNvSpPr/>
          <p:nvPr/>
        </p:nvSpPr>
        <p:spPr>
          <a:xfrm>
            <a:off x="901230" y="1116562"/>
            <a:ext cx="10925680" cy="3935886"/>
          </a:xfrm>
          <a:prstGeom prst="rect">
            <a:avLst/>
          </a:prstGeom>
          <a:solidFill>
            <a:srgbClr val="0A3151"/>
          </a:solidFill>
          <a:ln>
            <a:solidFill>
              <a:srgbClr val="0531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B925D55-1526-EB46-B198-AB7A23577359}"/>
              </a:ext>
            </a:extLst>
          </p:cNvPr>
          <p:cNvSpPr txBox="1"/>
          <p:nvPr/>
        </p:nvSpPr>
        <p:spPr>
          <a:xfrm>
            <a:off x="1290499" y="1336538"/>
            <a:ext cx="10000271" cy="3359082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ts val="3000"/>
              </a:lnSpc>
              <a:spcAft>
                <a:spcPts val="600"/>
              </a:spcAft>
              <a:tabLst>
                <a:tab pos="2197633" algn="l"/>
              </a:tabLst>
            </a:pPr>
            <a:r>
              <a:rPr lang="it-IT" sz="2000" b="1" spc="100" dirty="0">
                <a:solidFill>
                  <a:schemeClr val="bg1"/>
                </a:solidFill>
                <a:latin typeface="+mj-lt"/>
                <a:cs typeface="Arial"/>
              </a:rPr>
              <a:t>L'Università della Valle d'Aosta mette a disposizione dei propri studenti numerosi servizi, online e di rete locale, tra cui:</a:t>
            </a:r>
          </a:p>
          <a:p>
            <a:pPr marL="351367" indent="-34290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197633" algn="l"/>
              </a:tabLst>
            </a:pPr>
            <a:r>
              <a:rPr lang="it-IT" sz="2000" b="1" spc="100" dirty="0">
                <a:solidFill>
                  <a:schemeClr val="bg1"/>
                </a:solidFill>
                <a:latin typeface="+mj-lt"/>
                <a:cs typeface="Arial"/>
              </a:rPr>
              <a:t>Microsoft365 - L’Ateneo fornisce a tutti i suoi studenti l’accesso a una serie di licenze e servizi Microsoft, tra cui la versione completa e più recente di Office per 5 dispositivi</a:t>
            </a:r>
          </a:p>
          <a:p>
            <a:pPr marL="351367" indent="-34290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197633" algn="l"/>
              </a:tabLst>
            </a:pPr>
            <a:r>
              <a:rPr lang="it-IT" sz="2000" b="1" spc="100" dirty="0">
                <a:solidFill>
                  <a:schemeClr val="bg1"/>
                </a:solidFill>
                <a:latin typeface="+mj-lt"/>
                <a:cs typeface="Arial"/>
              </a:rPr>
              <a:t>una casella mail da 50 Gigabyte</a:t>
            </a:r>
          </a:p>
          <a:p>
            <a:pPr marL="351367" indent="-34290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197633" algn="l"/>
              </a:tabLst>
            </a:pPr>
            <a:r>
              <a:rPr lang="it-IT" sz="2000" b="1" spc="100" dirty="0">
                <a:solidFill>
                  <a:schemeClr val="bg1"/>
                </a:solidFill>
                <a:latin typeface="+mj-lt"/>
                <a:cs typeface="Arial"/>
              </a:rPr>
              <a:t>5 Terabyte di spazio su </a:t>
            </a:r>
            <a:r>
              <a:rPr lang="it-IT" sz="2000" b="1" spc="100" dirty="0" err="1">
                <a:solidFill>
                  <a:schemeClr val="bg1"/>
                </a:solidFill>
                <a:latin typeface="+mj-lt"/>
                <a:cs typeface="Arial"/>
              </a:rPr>
              <a:t>Onedrive</a:t>
            </a:r>
            <a:endParaRPr lang="it-IT" sz="2000" b="1" spc="100" dirty="0">
              <a:solidFill>
                <a:schemeClr val="bg1"/>
              </a:solidFill>
              <a:latin typeface="+mj-lt"/>
              <a:cs typeface="Arial"/>
            </a:endParaRPr>
          </a:p>
          <a:p>
            <a:pPr marL="351367" indent="-34290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197633" algn="l"/>
              </a:tabLst>
            </a:pPr>
            <a:r>
              <a:rPr lang="it-IT" sz="2000" b="1" spc="100" dirty="0">
                <a:solidFill>
                  <a:schemeClr val="bg1"/>
                </a:solidFill>
                <a:latin typeface="+mj-lt"/>
                <a:cs typeface="Arial"/>
              </a:rPr>
              <a:t>600 stampe annuali tramite i pc e le stampanti di Ateneo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379E55-7513-4601-843F-1435C44F9780}"/>
              </a:ext>
            </a:extLst>
          </p:cNvPr>
          <p:cNvSpPr txBox="1"/>
          <p:nvPr/>
        </p:nvSpPr>
        <p:spPr>
          <a:xfrm>
            <a:off x="2017260" y="5297181"/>
            <a:ext cx="751500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dirty="0">
                <a:cs typeface="Arial"/>
              </a:rPr>
              <a:t>È possibile consultare l'elenco di tutti i servizi informatici nel link presente in basso:</a:t>
            </a:r>
          </a:p>
          <a:p>
            <a:endParaRPr lang="it-IT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Rettangolo arrotondato 7">
            <a:extLst>
              <a:ext uri="{FF2B5EF4-FFF2-40B4-BE49-F238E27FC236}">
                <a16:creationId xmlns:a16="http://schemas.microsoft.com/office/drawing/2014/main" id="{67443571-891B-4FC3-B080-E017AF06943F}"/>
              </a:ext>
            </a:extLst>
          </p:cNvPr>
          <p:cNvSpPr/>
          <p:nvPr/>
        </p:nvSpPr>
        <p:spPr bwMode="auto">
          <a:xfrm>
            <a:off x="2773095" y="5759620"/>
            <a:ext cx="6232178" cy="8572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40" tIns="45720" rIns="91440" bIns="4572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Servizi online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607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6710BDC-5B32-454B-86D2-6C3C7646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0483"/>
            <a:ext cx="10865390" cy="986371"/>
          </a:xfrm>
        </p:spPr>
        <p:txBody>
          <a:bodyPr>
            <a:normAutofit/>
          </a:bodyPr>
          <a:lstStyle/>
          <a:p>
            <a:r>
              <a:rPr lang="it-IT" sz="4600" dirty="0">
                <a:solidFill>
                  <a:srgbClr val="053152"/>
                </a:solidFill>
              </a:rPr>
              <a:t>DIDATTICA A DISTANZA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C3A453D-BCB7-0E42-BC63-1076CAC0A3C3}"/>
              </a:ext>
            </a:extLst>
          </p:cNvPr>
          <p:cNvSpPr/>
          <p:nvPr/>
        </p:nvSpPr>
        <p:spPr>
          <a:xfrm>
            <a:off x="901230" y="1136065"/>
            <a:ext cx="10865389" cy="2184577"/>
          </a:xfrm>
          <a:prstGeom prst="rect">
            <a:avLst/>
          </a:prstGeom>
          <a:solidFill>
            <a:srgbClr val="0A3151"/>
          </a:solidFill>
          <a:ln>
            <a:solidFill>
              <a:srgbClr val="0531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B925D55-1526-EB46-B198-AB7A23577359}"/>
              </a:ext>
            </a:extLst>
          </p:cNvPr>
          <p:cNvSpPr txBox="1"/>
          <p:nvPr/>
        </p:nvSpPr>
        <p:spPr>
          <a:xfrm>
            <a:off x="1002223" y="1712548"/>
            <a:ext cx="10288546" cy="885008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 anchor="t">
            <a:spAutoFit/>
          </a:bodyPr>
          <a:lstStyle/>
          <a:p>
            <a:pPr marL="8255">
              <a:lnSpc>
                <a:spcPct val="150000"/>
              </a:lnSpc>
              <a:spcBef>
                <a:spcPts val="67"/>
              </a:spcBef>
              <a:tabLst>
                <a:tab pos="2197633" algn="l"/>
              </a:tabLst>
            </a:pPr>
            <a:r>
              <a:rPr lang="it-IT" sz="2000" b="1" dirty="0">
                <a:solidFill>
                  <a:schemeClr val="bg1"/>
                </a:solidFill>
                <a:latin typeface="+mj-lt"/>
                <a:cs typeface="Arial"/>
              </a:rPr>
              <a:t>Grazie agli strumenti della suite Microsoft365, disponibile a tutti gli utenti dell’Ateneo, le lezioni possono essere erogate in via telematica attraverso la piattaforma Teams. 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Rettangolo arrotondato 7">
            <a:extLst>
              <a:ext uri="{FF2B5EF4-FFF2-40B4-BE49-F238E27FC236}">
                <a16:creationId xmlns:a16="http://schemas.microsoft.com/office/drawing/2014/main" id="{67443571-891B-4FC3-B080-E017AF06943F}"/>
              </a:ext>
            </a:extLst>
          </p:cNvPr>
          <p:cNvSpPr/>
          <p:nvPr/>
        </p:nvSpPr>
        <p:spPr bwMode="auto">
          <a:xfrm>
            <a:off x="2774313" y="4124246"/>
            <a:ext cx="6232178" cy="8572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40" tIns="45720" rIns="91440" bIns="45720" anchor="ctr"/>
          <a:lstStyle/>
          <a:p>
            <a:pPr algn="ctr">
              <a:defRPr/>
            </a:pPr>
            <a:r>
              <a:rPr lang="it-IT" sz="2800" dirty="0">
                <a:solidFill>
                  <a:schemeClr val="bg1">
                    <a:lumMod val="95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Didattica a distanza</a:t>
            </a:r>
            <a:endParaRPr lang="it-IT" sz="2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Rettangolo arrotondato 7">
            <a:extLst>
              <a:ext uri="{FF2B5EF4-FFF2-40B4-BE49-F238E27FC236}">
                <a16:creationId xmlns:a16="http://schemas.microsoft.com/office/drawing/2014/main" id="{E87ABB00-AD14-458F-B704-EE23C78AA4A9}"/>
              </a:ext>
            </a:extLst>
          </p:cNvPr>
          <p:cNvSpPr/>
          <p:nvPr/>
        </p:nvSpPr>
        <p:spPr bwMode="auto">
          <a:xfrm>
            <a:off x="2773095" y="5145452"/>
            <a:ext cx="6232178" cy="8572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40" tIns="45720" rIns="91440" bIns="45720" anchor="ctr"/>
          <a:lstStyle/>
          <a:p>
            <a:pPr algn="ctr">
              <a:defRPr/>
            </a:pPr>
            <a:r>
              <a:rPr lang="it-IT" sz="2800" dirty="0">
                <a:solidFill>
                  <a:schemeClr val="bg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Oggi all’UNIVDA</a:t>
            </a:r>
            <a:endParaRPr lang="it-IT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384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6710BDC-5B32-454B-86D2-6C3C7646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0483"/>
            <a:ext cx="10865390" cy="986371"/>
          </a:xfrm>
        </p:spPr>
        <p:txBody>
          <a:bodyPr>
            <a:normAutofit/>
          </a:bodyPr>
          <a:lstStyle/>
          <a:p>
            <a:r>
              <a:rPr lang="it-IT" sz="4600" dirty="0">
                <a:solidFill>
                  <a:srgbClr val="053152"/>
                </a:solidFill>
              </a:rPr>
              <a:t>MATERIALE DIDATTICO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C3A453D-BCB7-0E42-BC63-1076CAC0A3C3}"/>
              </a:ext>
            </a:extLst>
          </p:cNvPr>
          <p:cNvSpPr/>
          <p:nvPr/>
        </p:nvSpPr>
        <p:spPr>
          <a:xfrm>
            <a:off x="901230" y="1136065"/>
            <a:ext cx="10865389" cy="2184577"/>
          </a:xfrm>
          <a:prstGeom prst="rect">
            <a:avLst/>
          </a:prstGeom>
          <a:solidFill>
            <a:srgbClr val="0A3151"/>
          </a:solidFill>
          <a:ln>
            <a:solidFill>
              <a:srgbClr val="0531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B925D55-1526-EB46-B198-AB7A23577359}"/>
              </a:ext>
            </a:extLst>
          </p:cNvPr>
          <p:cNvSpPr txBox="1"/>
          <p:nvPr/>
        </p:nvSpPr>
        <p:spPr>
          <a:xfrm>
            <a:off x="1120272" y="1289446"/>
            <a:ext cx="10288546" cy="1813787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50000"/>
              </a:lnSpc>
              <a:spcBef>
                <a:spcPts val="67"/>
              </a:spcBef>
              <a:tabLst>
                <a:tab pos="2197633" algn="l"/>
              </a:tabLst>
            </a:pPr>
            <a:r>
              <a:rPr lang="it-IT" sz="2000" b="1" dirty="0">
                <a:solidFill>
                  <a:schemeClr val="bg1"/>
                </a:solidFill>
                <a:latin typeface="+mj-lt"/>
                <a:cs typeface="Arial"/>
              </a:rPr>
              <a:t>La piattaforma Microsoft Teams è utilizzata anche per la distribuzione e la fruizione del materiale didattico messo a disposizione dal docente nella sezione File dello specifico Team. </a:t>
            </a:r>
          </a:p>
          <a:p>
            <a:pPr marL="8467">
              <a:lnSpc>
                <a:spcPct val="150000"/>
              </a:lnSpc>
              <a:spcBef>
                <a:spcPts val="67"/>
              </a:spcBef>
              <a:tabLst>
                <a:tab pos="2197633" algn="l"/>
              </a:tabLst>
            </a:pPr>
            <a:r>
              <a:rPr lang="it-IT" sz="2000" b="1" dirty="0">
                <a:solidFill>
                  <a:schemeClr val="bg1"/>
                </a:solidFill>
                <a:latin typeface="+mj-lt"/>
                <a:cs typeface="Arial"/>
              </a:rPr>
              <a:t>In questa sezione verranno anche rese disponibili eventuali registrazioni delle lezioni.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17385F-2CD2-4A3E-AED0-30C7BC544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217" y="3537359"/>
            <a:ext cx="8135566" cy="284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7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6710BDC-5B32-454B-86D2-6C3C7646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617785"/>
            <a:ext cx="12192000" cy="2704640"/>
          </a:xfrm>
        </p:spPr>
        <p:txBody>
          <a:bodyPr>
            <a:normAutofit/>
          </a:bodyPr>
          <a:lstStyle/>
          <a:p>
            <a:r>
              <a:rPr lang="it-IT" sz="4600" dirty="0">
                <a:solidFill>
                  <a:srgbClr val="053152"/>
                </a:solidFill>
              </a:rPr>
              <a:t>CARTA ATENEO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C3A453D-BCB7-0E42-BC63-1076CAC0A3C3}"/>
              </a:ext>
            </a:extLst>
          </p:cNvPr>
          <p:cNvSpPr/>
          <p:nvPr/>
        </p:nvSpPr>
        <p:spPr>
          <a:xfrm>
            <a:off x="901230" y="1086855"/>
            <a:ext cx="10825196" cy="3757520"/>
          </a:xfrm>
          <a:prstGeom prst="rect">
            <a:avLst/>
          </a:prstGeom>
          <a:solidFill>
            <a:srgbClr val="0A3151"/>
          </a:solidFill>
          <a:ln>
            <a:solidFill>
              <a:srgbClr val="0531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B925D55-1526-EB46-B198-AB7A23577359}"/>
              </a:ext>
            </a:extLst>
          </p:cNvPr>
          <p:cNvSpPr txBox="1"/>
          <p:nvPr/>
        </p:nvSpPr>
        <p:spPr>
          <a:xfrm>
            <a:off x="1290499" y="3780470"/>
            <a:ext cx="10000271" cy="1346673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50000"/>
              </a:lnSpc>
              <a:spcBef>
                <a:spcPts val="67"/>
              </a:spcBef>
              <a:tabLst>
                <a:tab pos="2197633" algn="l"/>
              </a:tabLst>
            </a:pPr>
            <a:r>
              <a:rPr lang="it-IT" sz="2000" b="1" spc="100" dirty="0">
                <a:solidFill>
                  <a:schemeClr val="bg1"/>
                </a:solidFill>
                <a:latin typeface="+mj-lt"/>
                <a:cs typeface="Arial"/>
              </a:rPr>
              <a:t>La Carta di Ateneo, realizzata in collaborazione con la Banca Popolare di Sondrio, è il documento di identificazione degli studenti per tutte le attività svolte in Università</a:t>
            </a:r>
            <a:r>
              <a:rPr lang="it-IT" sz="2000" b="1" spc="300" dirty="0">
                <a:solidFill>
                  <a:schemeClr val="bg1"/>
                </a:solidFill>
                <a:cs typeface="Arial"/>
              </a:rPr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379E55-7513-4601-843F-1435C44F9780}"/>
              </a:ext>
            </a:extLst>
          </p:cNvPr>
          <p:cNvSpPr txBox="1"/>
          <p:nvPr/>
        </p:nvSpPr>
        <p:spPr>
          <a:xfrm>
            <a:off x="4617695" y="5125430"/>
            <a:ext cx="256474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dirty="0">
                <a:cs typeface="Arial"/>
              </a:rPr>
              <a:t>Per maggiori informazioni:</a:t>
            </a:r>
          </a:p>
          <a:p>
            <a:endParaRPr lang="it-IT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Rettangolo arrotondato 7">
            <a:extLst>
              <a:ext uri="{FF2B5EF4-FFF2-40B4-BE49-F238E27FC236}">
                <a16:creationId xmlns:a16="http://schemas.microsoft.com/office/drawing/2014/main" id="{67443571-891B-4FC3-B080-E017AF06943F}"/>
              </a:ext>
            </a:extLst>
          </p:cNvPr>
          <p:cNvSpPr/>
          <p:nvPr/>
        </p:nvSpPr>
        <p:spPr bwMode="auto">
          <a:xfrm>
            <a:off x="2773095" y="5734399"/>
            <a:ext cx="6232178" cy="8572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40" tIns="45720" rIns="91440" bIns="45720" anchor="ctr"/>
          <a:lstStyle/>
          <a:p>
            <a:pPr algn="ctr">
              <a:defRPr/>
            </a:pPr>
            <a:r>
              <a:rPr lang="it-IT" sz="2800" dirty="0">
                <a:solidFill>
                  <a:schemeClr val="bg1">
                    <a:lumMod val="95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Carta Ateneo</a:t>
            </a:r>
            <a:endParaRPr lang="it-IT" sz="2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11FFE-46E4-4669-9187-6A18AD516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022155" y="1243845"/>
            <a:ext cx="3734058" cy="218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6998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403C3ADE-B751-184B-B7B7-F7591F0407FE}"/>
              </a:ext>
            </a:extLst>
          </p:cNvPr>
          <p:cNvSpPr/>
          <p:nvPr/>
        </p:nvSpPr>
        <p:spPr>
          <a:xfrm>
            <a:off x="963384" y="115358"/>
            <a:ext cx="109401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srgbClr val="053152"/>
                </a:solidFill>
                <a:latin typeface="+mj-lt"/>
              </a:rPr>
              <a:t>Valutazione della didattica Questionari e sondaggi</a:t>
            </a:r>
            <a:endParaRPr lang="it-IT" sz="2800" dirty="0">
              <a:solidFill>
                <a:srgbClr val="053152"/>
              </a:solidFill>
              <a:latin typeface="+mj-lt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FFA98D9-D482-7D43-8C2C-C0C2DD8A90DF}"/>
              </a:ext>
            </a:extLst>
          </p:cNvPr>
          <p:cNvSpPr/>
          <p:nvPr/>
        </p:nvSpPr>
        <p:spPr>
          <a:xfrm>
            <a:off x="873755" y="2708658"/>
            <a:ext cx="10444490" cy="3049437"/>
          </a:xfrm>
          <a:custGeom>
            <a:avLst/>
            <a:gdLst/>
            <a:ahLst/>
            <a:cxnLst/>
            <a:rect l="l" t="t" r="r" b="b"/>
            <a:pathLst>
              <a:path w="8382000" h="10287000">
                <a:moveTo>
                  <a:pt x="0" y="10286999"/>
                </a:moveTo>
                <a:lnTo>
                  <a:pt x="8381999" y="10286999"/>
                </a:lnTo>
                <a:lnTo>
                  <a:pt x="8381999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E5B3783-C6DB-2944-A9CB-CC50D59CC01B}"/>
              </a:ext>
            </a:extLst>
          </p:cNvPr>
          <p:cNvSpPr/>
          <p:nvPr/>
        </p:nvSpPr>
        <p:spPr>
          <a:xfrm>
            <a:off x="1201746" y="2898487"/>
            <a:ext cx="101164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000" b="0" i="0" dirty="0">
                <a:solidFill>
                  <a:schemeClr val="bg1"/>
                </a:solidFill>
                <a:effectLst/>
                <a:latin typeface="-apple-system"/>
              </a:rPr>
              <a:t>La rilevazione delle opinioni degli studenti avviene mediante compilazione di questionari compilati “on line”.</a:t>
            </a:r>
            <a:br>
              <a:rPr lang="it-IT" sz="2000" b="0" i="0" dirty="0">
                <a:solidFill>
                  <a:schemeClr val="bg1"/>
                </a:solidFill>
                <a:effectLst/>
                <a:latin typeface="-apple-system"/>
              </a:rPr>
            </a:br>
            <a:r>
              <a:rPr lang="it-IT" sz="2000" b="0" i="0" dirty="0">
                <a:solidFill>
                  <a:schemeClr val="bg1"/>
                </a:solidFill>
                <a:effectLst/>
                <a:latin typeface="-apple-system"/>
              </a:rPr>
              <a:t>In particolare: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0" i="0" dirty="0">
                <a:solidFill>
                  <a:schemeClr val="bg1"/>
                </a:solidFill>
                <a:effectLst/>
                <a:latin typeface="-apple-system"/>
              </a:rPr>
              <a:t>i questionari riguardanti la didattica sono compilabili dall’area riservata della sezione web “</a:t>
            </a:r>
            <a:r>
              <a:rPr lang="it-IT" sz="2000" b="0" i="0" u="sng" dirty="0">
                <a:solidFill>
                  <a:schemeClr val="bg1"/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 on line</a:t>
            </a:r>
            <a:r>
              <a:rPr lang="it-IT" sz="2000" b="0" i="0" dirty="0">
                <a:solidFill>
                  <a:schemeClr val="bg1"/>
                </a:solidFill>
                <a:effectLst/>
                <a:latin typeface="-apple-system"/>
              </a:rPr>
              <a:t>” del sito Istituzionale di Ateneo;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0" i="0" dirty="0">
                <a:solidFill>
                  <a:schemeClr val="bg1"/>
                </a:solidFill>
                <a:effectLst/>
                <a:latin typeface="-apple-system"/>
              </a:rPr>
              <a:t>i questionari riguardanti i servizi amministrativi a supporto della didattica sono compilabili attraverso l’invio agli studenti di un link diretto tramite posta elettronica.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tabLst>
                <a:tab pos="495300" algn="l"/>
              </a:tabLst>
              <a:defRPr/>
            </a:pPr>
            <a:endParaRPr lang="it-IT" sz="2000" spc="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456C7D-602B-4096-AB90-397ECFFB8E4E}"/>
              </a:ext>
            </a:extLst>
          </p:cNvPr>
          <p:cNvSpPr txBox="1"/>
          <p:nvPr/>
        </p:nvSpPr>
        <p:spPr>
          <a:xfrm>
            <a:off x="1074962" y="1859929"/>
            <a:ext cx="1044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212529"/>
                </a:solidFill>
                <a:effectLst/>
                <a:latin typeface="-apple-system"/>
              </a:rPr>
              <a:t>La raccolta delle opinioni degli studenti è un elemento centrale nel sistema di Assicurazione della Qualità (AQ) della didattica.</a:t>
            </a:r>
            <a:endParaRPr lang="it-IT" dirty="0">
              <a:latin typeface="+mj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7520E1-82E5-C428-B3B7-17FFF8A8C02D}"/>
              </a:ext>
            </a:extLst>
          </p:cNvPr>
          <p:cNvSpPr txBox="1"/>
          <p:nvPr/>
        </p:nvSpPr>
        <p:spPr>
          <a:xfrm>
            <a:off x="2474844" y="6081267"/>
            <a:ext cx="7128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Opinioni sulla didattica e sui servizi amministrativi di supporto alla didattica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0EE8E3-16F5-C680-67D3-F445C9752DC0}"/>
              </a:ext>
            </a:extLst>
          </p:cNvPr>
          <p:cNvSpPr txBox="1"/>
          <p:nvPr/>
        </p:nvSpPr>
        <p:spPr>
          <a:xfrm>
            <a:off x="4617695" y="5750270"/>
            <a:ext cx="256474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dirty="0">
                <a:cs typeface="Arial"/>
              </a:rPr>
              <a:t>Per maggiori informazioni:</a:t>
            </a:r>
          </a:p>
          <a:p>
            <a:endParaRPr lang="it-IT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296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 descr="Immagine che contiene edificio, esterni, orologio, largo&#10;&#10;Descrizione generata automaticamente">
            <a:extLst>
              <a:ext uri="{FF2B5EF4-FFF2-40B4-BE49-F238E27FC236}">
                <a16:creationId xmlns:a16="http://schemas.microsoft.com/office/drawing/2014/main" id="{F0986E84-9302-4856-A0E2-619A30D01F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148" t="11689" r="7274" b="11810"/>
          <a:stretch/>
        </p:blipFill>
        <p:spPr>
          <a:xfrm>
            <a:off x="838202" y="5421"/>
            <a:ext cx="11353802" cy="6847158"/>
          </a:xfrm>
          <a:prstGeom prst="rect">
            <a:avLst/>
          </a:prstGeom>
          <a:solidFill>
            <a:srgbClr val="053152"/>
          </a:solidFill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67998CD-5499-4BEF-967B-829DDB4E86E4}"/>
              </a:ext>
            </a:extLst>
          </p:cNvPr>
          <p:cNvSpPr/>
          <p:nvPr/>
        </p:nvSpPr>
        <p:spPr>
          <a:xfrm>
            <a:off x="838200" y="3975100"/>
            <a:ext cx="4493853" cy="2872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0A79C24-8EFB-8E49-B50F-CD190EEA8F9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-webkit-standard"/>
              </a:rPr>
              <a:t> 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53ABF2D-6BB7-4496-82C6-9DD371EDFF24}"/>
              </a:ext>
            </a:extLst>
          </p:cNvPr>
          <p:cNvSpPr/>
          <p:nvPr/>
        </p:nvSpPr>
        <p:spPr>
          <a:xfrm>
            <a:off x="838198" y="3721786"/>
            <a:ext cx="6302375" cy="3147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7A0DF0D-28BF-4D70-A760-280AD55A134F}"/>
              </a:ext>
            </a:extLst>
          </p:cNvPr>
          <p:cNvSpPr/>
          <p:nvPr/>
        </p:nvSpPr>
        <p:spPr>
          <a:xfrm>
            <a:off x="8416395" y="5421"/>
            <a:ext cx="3766678" cy="1256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1" name="Gruppo 50" descr="Gruppo con casella di testo per informazioni di contatto">
            <a:extLst>
              <a:ext uri="{FF2B5EF4-FFF2-40B4-BE49-F238E27FC236}">
                <a16:creationId xmlns:a16="http://schemas.microsoft.com/office/drawing/2014/main" id="{5440D331-C6D8-D844-8811-5ED6AEB3F4BD}"/>
              </a:ext>
            </a:extLst>
          </p:cNvPr>
          <p:cNvGrpSpPr/>
          <p:nvPr/>
        </p:nvGrpSpPr>
        <p:grpSpPr>
          <a:xfrm>
            <a:off x="8551942" y="334105"/>
            <a:ext cx="3644529" cy="588470"/>
            <a:chOff x="7309193" y="4526210"/>
            <a:chExt cx="3327022" cy="551250"/>
          </a:xfrm>
        </p:grpSpPr>
        <p:sp>
          <p:nvSpPr>
            <p:cNvPr id="46" name="Segnaposto testo 17">
              <a:extLst>
                <a:ext uri="{FF2B5EF4-FFF2-40B4-BE49-F238E27FC236}">
                  <a16:creationId xmlns:a16="http://schemas.microsoft.com/office/drawing/2014/main" id="{698B802A-61BF-5142-91CD-EF6EE9F1A68A}"/>
                </a:ext>
              </a:extLst>
            </p:cNvPr>
            <p:cNvSpPr txBox="1">
              <a:spLocks/>
            </p:cNvSpPr>
            <p:nvPr/>
          </p:nvSpPr>
          <p:spPr>
            <a:xfrm>
              <a:off x="7984184" y="4651424"/>
              <a:ext cx="2652031" cy="42603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lang="en-US" sz="1400" kern="120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lang="en-US" sz="1600" kern="120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lang="en-ZA" sz="16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B0F0"/>
                </a:buClr>
              </a:pPr>
              <a:r>
                <a:rPr lang="it-IT" sz="2800" b="1" dirty="0">
                  <a:solidFill>
                    <a:schemeClr val="tx2"/>
                  </a:solidFill>
                  <a:latin typeface="+mj-lt"/>
                </a:rPr>
                <a:t>0165 – 1875230</a:t>
              </a:r>
              <a:endParaRPr kumimoji="0" lang="it-IT" sz="28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Gill Sans Light" panose="020B0302020104020203" pitchFamily="34" charset="-79"/>
              </a:endParaRPr>
            </a:p>
          </p:txBody>
        </p:sp>
        <p:pic>
          <p:nvPicPr>
            <p:cNvPr id="54" name="Elemento grafico 53" descr="Smartphone" title="Icona - Numero di telefono relatore">
              <a:extLst>
                <a:ext uri="{FF2B5EF4-FFF2-40B4-BE49-F238E27FC236}">
                  <a16:creationId xmlns:a16="http://schemas.microsoft.com/office/drawing/2014/main" id="{A4DE8733-7009-1A4C-AF89-8881265D0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09193" y="4526210"/>
              <a:ext cx="551252" cy="551250"/>
            </a:xfrm>
            <a:prstGeom prst="rect">
              <a:avLst/>
            </a:prstGeom>
          </p:spPr>
        </p:pic>
      </p:grpSp>
      <p:pic>
        <p:nvPicPr>
          <p:cNvPr id="15" name="Elemento grafico 14" descr="Busta" title="Icona - Posta elettronica relatore">
            <a:extLst>
              <a:ext uri="{FF2B5EF4-FFF2-40B4-BE49-F238E27FC236}">
                <a16:creationId xmlns:a16="http://schemas.microsoft.com/office/drawing/2014/main" id="{C32CCD9E-CBC5-3940-9AD1-0532653CEB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737" y="5681668"/>
            <a:ext cx="507930" cy="510295"/>
          </a:xfrm>
          <a:prstGeom prst="rect">
            <a:avLst/>
          </a:prstGeom>
        </p:spPr>
      </p:pic>
      <p:sp>
        <p:nvSpPr>
          <p:cNvPr id="18" name="Titolo 3">
            <a:extLst>
              <a:ext uri="{FF2B5EF4-FFF2-40B4-BE49-F238E27FC236}">
                <a16:creationId xmlns:a16="http://schemas.microsoft.com/office/drawing/2014/main" id="{CAD01E61-43F0-354A-8873-60A52639FFBC}"/>
              </a:ext>
            </a:extLst>
          </p:cNvPr>
          <p:cNvSpPr txBox="1">
            <a:spLocks/>
          </p:cNvSpPr>
          <p:nvPr/>
        </p:nvSpPr>
        <p:spPr>
          <a:xfrm>
            <a:off x="1342667" y="5752149"/>
            <a:ext cx="5797906" cy="369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marL="8467">
              <a:spcBef>
                <a:spcPts val="80"/>
              </a:spcBef>
              <a:tabLst>
                <a:tab pos="1605360" algn="l"/>
                <a:tab pos="2215837" algn="l"/>
                <a:tab pos="2999043" algn="l"/>
              </a:tabLst>
            </a:pPr>
            <a:r>
              <a:rPr lang="it-IT" sz="2000" b="0" spc="0" dirty="0">
                <a:sym typeface="Bebas"/>
              </a:rPr>
              <a:t>UFFICIO SISTEMI INFORMATICI E STATISTICA</a:t>
            </a:r>
            <a:endParaRPr lang="it-IT" sz="2000" b="0" spc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80C12A6-0351-9D4A-B84A-C00A3CB86C42}"/>
              </a:ext>
            </a:extLst>
          </p:cNvPr>
          <p:cNvSpPr/>
          <p:nvPr/>
        </p:nvSpPr>
        <p:spPr>
          <a:xfrm>
            <a:off x="1338200" y="6026735"/>
            <a:ext cx="1953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>
                <a:hlinkClick r:id="rId8"/>
              </a:rPr>
              <a:t>sistemi@univda.it</a:t>
            </a:r>
            <a:r>
              <a:rPr lang="it-IT" sz="2000" b="1" dirty="0"/>
              <a:t>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CBBB9B2-DDEF-4EE9-9B33-2C4B4661873B}"/>
              </a:ext>
            </a:extLst>
          </p:cNvPr>
          <p:cNvSpPr/>
          <p:nvPr/>
        </p:nvSpPr>
        <p:spPr>
          <a:xfrm>
            <a:off x="833731" y="3866980"/>
            <a:ext cx="6128469" cy="1760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7">
              <a:lnSpc>
                <a:spcPct val="150000"/>
              </a:lnSpc>
              <a:spcBef>
                <a:spcPts val="67"/>
              </a:spcBef>
              <a:tabLst>
                <a:tab pos="2197633" algn="l"/>
              </a:tabLst>
            </a:pPr>
            <a:r>
              <a:rPr lang="it-IT" sz="1600" b="1" spc="100" dirty="0">
                <a:solidFill>
                  <a:schemeClr val="tx2"/>
                </a:solidFill>
                <a:cs typeface="Arial"/>
              </a:rPr>
              <a:t>In caso di problemi legati ai </a:t>
            </a:r>
            <a:r>
              <a:rPr lang="it-IT" sz="1600" b="1" dirty="0">
                <a:solidFill>
                  <a:schemeClr val="tx2"/>
                </a:solidFill>
                <a:latin typeface="+mj-lt"/>
                <a:cs typeface="Arial"/>
              </a:rPr>
              <a:t>servizi online</a:t>
            </a:r>
            <a:r>
              <a:rPr lang="it-IT" sz="1600" b="1" spc="100" dirty="0">
                <a:solidFill>
                  <a:schemeClr val="tx2"/>
                </a:solidFill>
                <a:cs typeface="Arial"/>
              </a:rPr>
              <a:t>, alla </a:t>
            </a:r>
            <a:r>
              <a:rPr lang="it-IT" sz="1600" b="1" dirty="0">
                <a:solidFill>
                  <a:schemeClr val="tx2"/>
                </a:solidFill>
                <a:latin typeface="+mj-lt"/>
                <a:cs typeface="Arial"/>
              </a:rPr>
              <a:t>posta elettronica</a:t>
            </a:r>
            <a:r>
              <a:rPr lang="it-IT" sz="1600" b="1" spc="100" dirty="0">
                <a:solidFill>
                  <a:schemeClr val="tx2"/>
                </a:solidFill>
                <a:cs typeface="Arial"/>
              </a:rPr>
              <a:t> o alle </a:t>
            </a:r>
            <a:r>
              <a:rPr lang="it-IT" sz="1600" b="1" dirty="0">
                <a:solidFill>
                  <a:schemeClr val="tx2"/>
                </a:solidFill>
                <a:latin typeface="+mj-lt"/>
                <a:cs typeface="Arial"/>
              </a:rPr>
              <a:t>apparecchiature informatiche</a:t>
            </a:r>
            <a:r>
              <a:rPr lang="it-IT" sz="1600" b="1" spc="100" dirty="0">
                <a:solidFill>
                  <a:schemeClr val="tx2"/>
                </a:solidFill>
                <a:cs typeface="Arial"/>
              </a:rPr>
              <a:t>, nonché per qualsiasi informazione legata alle </a:t>
            </a:r>
            <a:r>
              <a:rPr lang="it-IT" sz="1600" b="1" spc="100" dirty="0">
                <a:solidFill>
                  <a:schemeClr val="tx2"/>
                </a:solidFill>
                <a:latin typeface="+mj-lt"/>
                <a:cs typeface="Arial"/>
              </a:rPr>
              <a:t>aule</a:t>
            </a:r>
            <a:r>
              <a:rPr lang="it-IT" sz="1600" b="1" spc="100" dirty="0">
                <a:solidFill>
                  <a:schemeClr val="tx2"/>
                </a:solidFill>
                <a:cs typeface="Arial"/>
              </a:rPr>
              <a:t> informatiche, contattare l’ufficio Sistemi Informatici e Statistica ai recapiti indicati</a:t>
            </a:r>
            <a:r>
              <a:rPr lang="it-IT" sz="1500" b="1" spc="300" dirty="0">
                <a:solidFill>
                  <a:schemeClr val="tx2"/>
                </a:solidFill>
                <a:cs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432950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437_TF78646930.potx" id="{374DF414-AC5C-438B-AEAD-90DD6D2D01AC}" vid="{CD76659C-D50F-4EDC-AED5-0437459BCC9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D87E50AEBF03F42BDBF9CB4DC55A236" ma:contentTypeVersion="19" ma:contentTypeDescription="Creare un nuovo documento." ma:contentTypeScope="" ma:versionID="1f37bc98f076b09878bfd191df65d693">
  <xsd:schema xmlns:xsd="http://www.w3.org/2001/XMLSchema" xmlns:xs="http://www.w3.org/2001/XMLSchema" xmlns:p="http://schemas.microsoft.com/office/2006/metadata/properties" xmlns:ns2="ef913d56-7a84-4d13-9c14-5156e7f4ed27" xmlns:ns3="eb4aae83-5c62-4d72-afc4-e80fa50599b9" targetNamespace="http://schemas.microsoft.com/office/2006/metadata/properties" ma:root="true" ma:fieldsID="b4ef7a9f9e6e1f03fbe39753aa716582" ns2:_="" ns3:_="">
    <xsd:import namespace="ef913d56-7a84-4d13-9c14-5156e7f4ed27"/>
    <xsd:import namespace="eb4aae83-5c62-4d72-afc4-e80fa50599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13d56-7a84-4d13-9c14-5156e7f4ed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Flow_SignoffStatus" ma:index="20" nillable="true" ma:displayName="Stato consenso" ma:internalName="Stato_x0020_consenso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4737284d-a7be-468a-b347-e191604714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aae83-5c62-4d72-afc4-e80fa50599b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810779-6b1a-4b04-8a57-8bfa7ea1c370}" ma:internalName="TaxCatchAll" ma:showField="CatchAllData" ma:web="eb4aae83-5c62-4d72-afc4-e80fa50599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913d56-7a84-4d13-9c14-5156e7f4ed27" xsi:nil="true"/>
    <TaxCatchAll xmlns="eb4aae83-5c62-4d72-afc4-e80fa50599b9" xsi:nil="true"/>
    <lcf76f155ced4ddcb4097134ff3c332f xmlns="ef913d56-7a84-4d13-9c14-5156e7f4ed27">
      <Terms xmlns="http://schemas.microsoft.com/office/infopath/2007/PartnerControls"/>
    </lcf76f155ced4ddcb4097134ff3c332f>
    <_Flow_SignoffStatus xmlns="ef913d56-7a84-4d13-9c14-5156e7f4ed27" xsi:nil="true"/>
  </documentManagement>
</p:properties>
</file>

<file path=customXml/itemProps1.xml><?xml version="1.0" encoding="utf-8"?>
<ds:datastoreItem xmlns:ds="http://schemas.openxmlformats.org/officeDocument/2006/customXml" ds:itemID="{8B732963-1E61-4254-B384-2B66EDF2D3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13d56-7a84-4d13-9c14-5156e7f4ed27"/>
    <ds:schemaRef ds:uri="eb4aae83-5c62-4d72-afc4-e80fa50599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A67AA4-7A39-4D54-84CA-5821BEF7F7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DE6D2A-0A40-4DAB-B8AE-656243D6AB33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eb4aae83-5c62-4d72-afc4-e80fa50599b9"/>
    <ds:schemaRef ds:uri="ef913d56-7a84-4d13-9c14-5156e7f4ed2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526</Words>
  <Application>Microsoft Office PowerPoint</Application>
  <PresentationFormat>Widescreen</PresentationFormat>
  <Paragraphs>64</Paragraphs>
  <Slides>10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20" baseType="lpstr">
      <vt:lpstr>-apple-system</vt:lpstr>
      <vt:lpstr>Arial</vt:lpstr>
      <vt:lpstr>Calibri</vt:lpstr>
      <vt:lpstr>Courier New</vt:lpstr>
      <vt:lpstr>Gill Sans MT</vt:lpstr>
      <vt:lpstr>Gill Sans Nova Light</vt:lpstr>
      <vt:lpstr>Helvetica Light</vt:lpstr>
      <vt:lpstr>-webkit-standard</vt:lpstr>
      <vt:lpstr>Wingdings</vt:lpstr>
      <vt:lpstr>Tema di Office</vt:lpstr>
      <vt:lpstr>Servizi amministrativi per gli studenti    SISTEMI INFORMATICI  E STATISTICA</vt:lpstr>
      <vt:lpstr>NAVIGAZIONE PER PROFILO “STUDENTE”</vt:lpstr>
      <vt:lpstr>Presentazione standard di PowerPoint</vt:lpstr>
      <vt:lpstr>SERVIZI DIGITALI</vt:lpstr>
      <vt:lpstr>DIDATTICA A DISTANZA</vt:lpstr>
      <vt:lpstr>MATERIALE DIDATTICO</vt:lpstr>
      <vt:lpstr>CARTA ATENEO</vt:lpstr>
      <vt:lpstr>Presentazione standard di PowerPoint</vt:lpstr>
      <vt:lpstr>Presentazione standard di PowerPoint</vt:lpstr>
      <vt:lpstr>Realizzazione a cura degli uffici Comunicazione e Orientamento e Sistemi Informatici e Statistica dell’Università della Valle d’Aosta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INFORMATICI E STATISTICA</dc:title>
  <dc:creator/>
  <cp:lastModifiedBy/>
  <cp:revision>83</cp:revision>
  <dcterms:created xsi:type="dcterms:W3CDTF">2020-09-28T12:36:13Z</dcterms:created>
  <dcterms:modified xsi:type="dcterms:W3CDTF">2023-10-03T11:36:01Z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0x0101001D87E50AEBF03F42BDBF9CB4DC55A236</vt:lpwstr>
  </property>
  <property fmtid="{D5CDD505-2E9C-101B-9397-08002B2CF9AE}" pid="3" name="MediaServiceImageTags">
    <vt:lpwstr/>
  </property>
</Properties>
</file>